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4"/>
  </p:sldMasterIdLst>
  <p:notesMasterIdLst>
    <p:notesMasterId r:id="rId29"/>
  </p:notesMasterIdLst>
  <p:handoutMasterIdLst>
    <p:handoutMasterId r:id="rId30"/>
  </p:handoutMasterIdLst>
  <p:sldIdLst>
    <p:sldId id="348" r:id="rId5"/>
    <p:sldId id="467" r:id="rId6"/>
    <p:sldId id="478" r:id="rId7"/>
    <p:sldId id="302" r:id="rId8"/>
    <p:sldId id="329" r:id="rId9"/>
    <p:sldId id="346" r:id="rId10"/>
    <p:sldId id="347" r:id="rId11"/>
    <p:sldId id="480" r:id="rId12"/>
    <p:sldId id="363" r:id="rId13"/>
    <p:sldId id="364" r:id="rId14"/>
    <p:sldId id="365" r:id="rId15"/>
    <p:sldId id="486" r:id="rId16"/>
    <p:sldId id="355" r:id="rId17"/>
    <p:sldId id="256" r:id="rId18"/>
    <p:sldId id="488" r:id="rId19"/>
    <p:sldId id="489" r:id="rId20"/>
    <p:sldId id="491" r:id="rId21"/>
    <p:sldId id="492" r:id="rId22"/>
    <p:sldId id="484" r:id="rId23"/>
    <p:sldId id="494" r:id="rId24"/>
    <p:sldId id="349" r:id="rId25"/>
    <p:sldId id="482" r:id="rId26"/>
    <p:sldId id="352" r:id="rId27"/>
    <p:sldId id="373" r:id="rId28"/>
  </p:sldIdLst>
  <p:sldSz cx="9144000" cy="6858000" type="screen4x3"/>
  <p:notesSz cx="7102475" cy="93884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AF6E"/>
    <a:srgbClr val="CBE3CF"/>
    <a:srgbClr val="FC7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029CEF-0D1C-C2FE-9738-D889781CEB21}" v="1" dt="2021-06-22T13:14:55.135"/>
    <p1510:client id="{0DAC8F83-0E6F-C0A7-15FD-63C393791A5F}" v="21" dt="2021-06-22T13:01:49.863"/>
    <p1510:client id="{605691BA-F963-99A3-CF1B-08E7C3CC8632}" v="114" dt="2021-06-22T00:07:14.345"/>
    <p1510:client id="{7A9A2FD6-025E-8C4F-47CF-D01C9E2979BD}" v="1755" dt="2021-06-21T18:30:17.143"/>
    <p1510:client id="{89EAC714-EE65-77EB-C314-D0A3A074E10C}" v="2" dt="2021-06-22T12:31:18.878"/>
    <p1510:client id="{8AC55E39-EF0F-AED0-7F2D-B257CBF80694}" v="3" dt="2021-06-22T10:46:09.704"/>
    <p1510:client id="{8DDE1070-E67D-56F0-567E-7B13771285B7}" v="1302" dt="2021-06-21T19:33:37.009"/>
    <p1510:client id="{CCB37176-BBCB-436F-A491-8E30F9BC2BB6}" vWet="2" dt="2021-06-21T19:18:04.252"/>
    <p1510:client id="{CF6E71DC-A4A5-6272-7561-976B4098132F}" v="46" dt="2021-06-22T10:57:42.783"/>
    <p1510:client id="{D673851F-2868-48CE-9542-E3278B789CB4}" v="31" dt="2021-06-21T14:00:55.408"/>
    <p1510:client id="{EC39EFE6-502E-4977-82E1-F385432F1E7A}" v="5" dt="2021-06-21T23:12:50.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461" y="5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185E18-0E1B-47E2-A681-9A7EDC65C573}" type="doc">
      <dgm:prSet loTypeId="urn:microsoft.com/office/officeart/2005/8/layout/hProcess11" loCatId="process" qsTypeId="urn:microsoft.com/office/officeart/2005/8/quickstyle/simple1" qsCatId="simple" csTypeId="urn:microsoft.com/office/officeart/2005/8/colors/accent4_2" csCatId="accent4" phldr="1"/>
      <dgm:spPr/>
      <dgm:t>
        <a:bodyPr/>
        <a:lstStyle/>
        <a:p>
          <a:endParaRPr lang="en-US"/>
        </a:p>
      </dgm:t>
    </dgm:pt>
    <dgm:pt modelId="{7DA19BE2-48FC-4AD1-9530-1AE78911513A}">
      <dgm:prSet custT="1"/>
      <dgm:spPr/>
      <dgm:t>
        <a:bodyPr/>
        <a:lstStyle/>
        <a:p>
          <a:r>
            <a:rPr lang="en-US" sz="1600" b="1"/>
            <a:t>April 26/27, 2020</a:t>
          </a:r>
          <a:endParaRPr lang="en-US" sz="1600"/>
        </a:p>
      </dgm:t>
    </dgm:pt>
    <dgm:pt modelId="{34ED16CD-E2B4-45B6-891C-D6160EAA7802}" type="parTrans" cxnId="{FC5B5DCB-A239-4152-96BE-CF0DB845C344}">
      <dgm:prSet/>
      <dgm:spPr/>
      <dgm:t>
        <a:bodyPr/>
        <a:lstStyle/>
        <a:p>
          <a:endParaRPr lang="en-US" sz="1000"/>
        </a:p>
      </dgm:t>
    </dgm:pt>
    <dgm:pt modelId="{82CD0EFE-F0D9-4E39-8FC6-6E1DED7A4DEC}" type="sibTrans" cxnId="{FC5B5DCB-A239-4152-96BE-CF0DB845C344}">
      <dgm:prSet/>
      <dgm:spPr/>
      <dgm:t>
        <a:bodyPr/>
        <a:lstStyle/>
        <a:p>
          <a:endParaRPr lang="en-US" sz="1000"/>
        </a:p>
      </dgm:t>
    </dgm:pt>
    <dgm:pt modelId="{89E3A1BC-8E5A-4A17-BA05-1A7EE4C8F857}">
      <dgm:prSet custT="1"/>
      <dgm:spPr/>
      <dgm:t>
        <a:bodyPr/>
        <a:lstStyle/>
        <a:p>
          <a:r>
            <a:rPr lang="en-US" sz="1200"/>
            <a:t>DHE received FY19 screening results for NECHE institutions (610 CMR 13.03(1)(a))</a:t>
          </a:r>
        </a:p>
      </dgm:t>
    </dgm:pt>
    <dgm:pt modelId="{554E044D-504B-4E47-8DF8-1D89E4E525BB}" type="parTrans" cxnId="{9AE240B7-5644-4162-830C-7C2DEC3D8602}">
      <dgm:prSet/>
      <dgm:spPr/>
      <dgm:t>
        <a:bodyPr/>
        <a:lstStyle/>
        <a:p>
          <a:endParaRPr lang="en-US" sz="1000"/>
        </a:p>
      </dgm:t>
    </dgm:pt>
    <dgm:pt modelId="{D1BA2CF7-E17C-40CE-9D5B-A297F18CC64D}" type="sibTrans" cxnId="{9AE240B7-5644-4162-830C-7C2DEC3D8602}">
      <dgm:prSet/>
      <dgm:spPr/>
      <dgm:t>
        <a:bodyPr/>
        <a:lstStyle/>
        <a:p>
          <a:endParaRPr lang="en-US" sz="1000"/>
        </a:p>
      </dgm:t>
    </dgm:pt>
    <dgm:pt modelId="{C5A456F4-4689-4C9A-B969-C3F281F71215}">
      <dgm:prSet custT="1"/>
      <dgm:spPr/>
      <dgm:t>
        <a:bodyPr/>
        <a:lstStyle/>
        <a:p>
          <a:r>
            <a:rPr lang="en-US" sz="1600" b="1"/>
            <a:t>June 12, 2020</a:t>
          </a:r>
          <a:endParaRPr lang="en-US" sz="1600"/>
        </a:p>
      </dgm:t>
    </dgm:pt>
    <dgm:pt modelId="{15ED5733-DDB5-481A-BFC7-C6A627EEE871}" type="parTrans" cxnId="{B45308C2-E726-41F1-8B3D-7CA4E2E04B3C}">
      <dgm:prSet/>
      <dgm:spPr/>
      <dgm:t>
        <a:bodyPr/>
        <a:lstStyle/>
        <a:p>
          <a:endParaRPr lang="en-US" sz="1000"/>
        </a:p>
      </dgm:t>
    </dgm:pt>
    <dgm:pt modelId="{92210F76-F1D5-4F99-8746-5B2D033D7697}" type="sibTrans" cxnId="{B45308C2-E726-41F1-8B3D-7CA4E2E04B3C}">
      <dgm:prSet/>
      <dgm:spPr/>
      <dgm:t>
        <a:bodyPr/>
        <a:lstStyle/>
        <a:p>
          <a:endParaRPr lang="en-US" sz="1000"/>
        </a:p>
      </dgm:t>
    </dgm:pt>
    <dgm:pt modelId="{92BE4CA8-2E50-4B4B-8D8C-B997AA6162F8}">
      <dgm:prSet custT="1"/>
      <dgm:spPr/>
      <dgm:t>
        <a:bodyPr/>
        <a:lstStyle/>
        <a:p>
          <a:r>
            <a:rPr lang="en-US" sz="1200"/>
            <a:t>DHE sent “you have screened in” letters to NECHE institutions (610 CMR 13.03(1)(c))</a:t>
          </a:r>
        </a:p>
      </dgm:t>
    </dgm:pt>
    <dgm:pt modelId="{3A04176C-9C7D-4908-AEFE-0BFF74D8F6F2}" type="parTrans" cxnId="{1A70AAF5-EC35-49C9-9BBD-DB1298CE375B}">
      <dgm:prSet/>
      <dgm:spPr/>
      <dgm:t>
        <a:bodyPr/>
        <a:lstStyle/>
        <a:p>
          <a:endParaRPr lang="en-US" sz="1000"/>
        </a:p>
      </dgm:t>
    </dgm:pt>
    <dgm:pt modelId="{30128A74-F342-4896-8CE4-E85214E939DF}" type="sibTrans" cxnId="{1A70AAF5-EC35-49C9-9BBD-DB1298CE375B}">
      <dgm:prSet/>
      <dgm:spPr/>
      <dgm:t>
        <a:bodyPr/>
        <a:lstStyle/>
        <a:p>
          <a:endParaRPr lang="en-US" sz="1000"/>
        </a:p>
      </dgm:t>
    </dgm:pt>
    <dgm:pt modelId="{6494A8CD-C193-45FA-B8B8-4A8B771737DC}">
      <dgm:prSet custT="1"/>
      <dgm:spPr/>
      <dgm:t>
        <a:bodyPr/>
        <a:lstStyle/>
        <a:p>
          <a:r>
            <a:rPr lang="en-US" sz="1600" b="1"/>
            <a:t>July – September 2020</a:t>
          </a:r>
          <a:endParaRPr lang="en-US" sz="1600"/>
        </a:p>
      </dgm:t>
    </dgm:pt>
    <dgm:pt modelId="{66814CEC-32B9-46AD-A45D-06A1DADA66F9}" type="parTrans" cxnId="{A454E081-A2A4-4561-AE78-23894DC0EAFB}">
      <dgm:prSet/>
      <dgm:spPr/>
      <dgm:t>
        <a:bodyPr/>
        <a:lstStyle/>
        <a:p>
          <a:endParaRPr lang="en-US" sz="1000"/>
        </a:p>
      </dgm:t>
    </dgm:pt>
    <dgm:pt modelId="{21FF768D-D467-4DC8-9A87-1AF2D3BCE903}" type="sibTrans" cxnId="{A454E081-A2A4-4561-AE78-23894DC0EAFB}">
      <dgm:prSet/>
      <dgm:spPr/>
      <dgm:t>
        <a:bodyPr/>
        <a:lstStyle/>
        <a:p>
          <a:endParaRPr lang="en-US" sz="1000"/>
        </a:p>
      </dgm:t>
    </dgm:pt>
    <dgm:pt modelId="{677AE7CD-3F60-4F78-ACA0-1ED6608FDB1F}">
      <dgm:prSet custT="1"/>
      <dgm:spPr/>
      <dgm:t>
        <a:bodyPr/>
        <a:lstStyle/>
        <a:p>
          <a:r>
            <a:rPr lang="en-US" sz="1200"/>
            <a:t>DHE discussed financial screening results with NECHE institutions</a:t>
          </a:r>
        </a:p>
      </dgm:t>
    </dgm:pt>
    <dgm:pt modelId="{F5F22487-7AC3-4E46-AD81-93A1D6F285D8}" type="parTrans" cxnId="{033EBE19-BA90-4DFD-B754-00A0E415E428}">
      <dgm:prSet/>
      <dgm:spPr/>
      <dgm:t>
        <a:bodyPr/>
        <a:lstStyle/>
        <a:p>
          <a:endParaRPr lang="en-US" sz="1000"/>
        </a:p>
      </dgm:t>
    </dgm:pt>
    <dgm:pt modelId="{CCB76670-3B7B-4FCD-841A-014BDCB88765}" type="sibTrans" cxnId="{033EBE19-BA90-4DFD-B754-00A0E415E428}">
      <dgm:prSet/>
      <dgm:spPr/>
      <dgm:t>
        <a:bodyPr/>
        <a:lstStyle/>
        <a:p>
          <a:endParaRPr lang="en-US" sz="1000"/>
        </a:p>
      </dgm:t>
    </dgm:pt>
    <dgm:pt modelId="{E8A18F16-1934-4E5D-B210-A5078F97907E}">
      <dgm:prSet custT="1"/>
      <dgm:spPr/>
      <dgm:t>
        <a:bodyPr/>
        <a:lstStyle/>
        <a:p>
          <a:r>
            <a:rPr lang="en-US" sz="1600" b="1"/>
            <a:t>August 2020</a:t>
          </a:r>
          <a:endParaRPr lang="en-US" sz="1600"/>
        </a:p>
      </dgm:t>
    </dgm:pt>
    <dgm:pt modelId="{3B38CF59-4958-4B26-BA74-6F7379AE16A7}" type="parTrans" cxnId="{ADF1D2BD-BE2B-40FD-9AB0-7A7EE798870B}">
      <dgm:prSet/>
      <dgm:spPr/>
      <dgm:t>
        <a:bodyPr/>
        <a:lstStyle/>
        <a:p>
          <a:endParaRPr lang="en-US" sz="1000"/>
        </a:p>
      </dgm:t>
    </dgm:pt>
    <dgm:pt modelId="{83DFE0F0-53B3-4DA1-9876-21701C9F0071}" type="sibTrans" cxnId="{ADF1D2BD-BE2B-40FD-9AB0-7A7EE798870B}">
      <dgm:prSet/>
      <dgm:spPr/>
      <dgm:t>
        <a:bodyPr/>
        <a:lstStyle/>
        <a:p>
          <a:endParaRPr lang="en-US" sz="1000"/>
        </a:p>
      </dgm:t>
    </dgm:pt>
    <dgm:pt modelId="{F44794B9-EF9B-45F6-916E-D2E2AE7269AC}">
      <dgm:prSet custT="1"/>
      <dgm:spPr/>
      <dgm:t>
        <a:bodyPr/>
        <a:lstStyle/>
        <a:p>
          <a:r>
            <a:rPr lang="en-US" sz="1200"/>
            <a:t>DHE screened non-NECHE institutions (610 CMR 13.03(1)(a); 610 CMR 13.03(1)(c))</a:t>
          </a:r>
        </a:p>
      </dgm:t>
    </dgm:pt>
    <dgm:pt modelId="{90808E63-C2A1-49DF-838F-D0CEA299CD4A}" type="sibTrans" cxnId="{2EAE9293-4B6A-4A1B-A1CB-8303A0753BB9}">
      <dgm:prSet/>
      <dgm:spPr/>
      <dgm:t>
        <a:bodyPr/>
        <a:lstStyle/>
        <a:p>
          <a:endParaRPr lang="en-US" sz="1000"/>
        </a:p>
      </dgm:t>
    </dgm:pt>
    <dgm:pt modelId="{1FAEB106-7C6F-4634-B578-EF45FF3433EA}" type="parTrans" cxnId="{2EAE9293-4B6A-4A1B-A1CB-8303A0753BB9}">
      <dgm:prSet/>
      <dgm:spPr/>
      <dgm:t>
        <a:bodyPr/>
        <a:lstStyle/>
        <a:p>
          <a:endParaRPr lang="en-US" sz="1000"/>
        </a:p>
      </dgm:t>
    </dgm:pt>
    <dgm:pt modelId="{9F8019D7-8F72-4C31-8EFC-62A86DD6E238}">
      <dgm:prSet custT="1"/>
      <dgm:spPr/>
      <dgm:t>
        <a:bodyPr/>
        <a:lstStyle/>
        <a:p>
          <a:r>
            <a:rPr lang="en-US" sz="1600" b="1"/>
            <a:t>October 2020</a:t>
          </a:r>
        </a:p>
      </dgm:t>
    </dgm:pt>
    <dgm:pt modelId="{12B38E1C-615C-47E2-8AC0-456DA926F19F}" type="parTrans" cxnId="{FE1167F8-6F47-4C08-97A5-18D2FB4C4678}">
      <dgm:prSet/>
      <dgm:spPr/>
      <dgm:t>
        <a:bodyPr/>
        <a:lstStyle/>
        <a:p>
          <a:endParaRPr lang="en-US"/>
        </a:p>
      </dgm:t>
    </dgm:pt>
    <dgm:pt modelId="{D0BA35E0-50B0-4795-86CC-96793193F513}" type="sibTrans" cxnId="{FE1167F8-6F47-4C08-97A5-18D2FB4C4678}">
      <dgm:prSet/>
      <dgm:spPr/>
      <dgm:t>
        <a:bodyPr/>
        <a:lstStyle/>
        <a:p>
          <a:endParaRPr lang="en-US"/>
        </a:p>
      </dgm:t>
    </dgm:pt>
    <dgm:pt modelId="{56FBE084-D269-4B80-A9CC-98B93225AEC8}">
      <dgm:prSet custT="1"/>
      <dgm:spPr/>
      <dgm:t>
        <a:bodyPr/>
        <a:lstStyle/>
        <a:p>
          <a:r>
            <a:rPr lang="en-US" sz="1200"/>
            <a:t>DHE sent “further action needed” letters notifying institutions they “may be at risk of imminent closure”- </a:t>
          </a:r>
          <a:r>
            <a:rPr lang="en-US" sz="1200">
              <a:effectLst>
                <a:outerShdw blurRad="38100" dist="38100" dir="2700000" algn="tl">
                  <a:srgbClr val="000000">
                    <a:alpha val="43137"/>
                  </a:srgbClr>
                </a:outerShdw>
              </a:effectLst>
            </a:rPr>
            <a:t>Risk Mitigation Plans requested and Phase 1 Contingency Closure </a:t>
          </a:r>
          <a:r>
            <a:rPr lang="en-US" sz="1200"/>
            <a:t> (610 CMR 13.03(2))</a:t>
          </a:r>
        </a:p>
      </dgm:t>
    </dgm:pt>
    <dgm:pt modelId="{48A26ECA-49C6-4B0E-98E6-A4FEB68AB303}" type="parTrans" cxnId="{2888074C-4720-471C-9993-555088938AAA}">
      <dgm:prSet/>
      <dgm:spPr/>
      <dgm:t>
        <a:bodyPr/>
        <a:lstStyle/>
        <a:p>
          <a:endParaRPr lang="en-US"/>
        </a:p>
      </dgm:t>
    </dgm:pt>
    <dgm:pt modelId="{C2BE7E09-3C7A-4D8F-94B2-FD1455AA5D95}" type="sibTrans" cxnId="{2888074C-4720-471C-9993-555088938AAA}">
      <dgm:prSet/>
      <dgm:spPr/>
      <dgm:t>
        <a:bodyPr/>
        <a:lstStyle/>
        <a:p>
          <a:endParaRPr lang="en-US"/>
        </a:p>
      </dgm:t>
    </dgm:pt>
    <dgm:pt modelId="{8E8A055E-4761-4893-842A-F95BBBCE7579}" type="pres">
      <dgm:prSet presAssocID="{84185E18-0E1B-47E2-A681-9A7EDC65C573}" presName="Name0" presStyleCnt="0">
        <dgm:presLayoutVars>
          <dgm:dir/>
          <dgm:resizeHandles val="exact"/>
        </dgm:presLayoutVars>
      </dgm:prSet>
      <dgm:spPr/>
    </dgm:pt>
    <dgm:pt modelId="{64089CA2-07CC-4E55-AC34-31F8BEBBD922}" type="pres">
      <dgm:prSet presAssocID="{84185E18-0E1B-47E2-A681-9A7EDC65C573}" presName="arrow" presStyleLbl="bgShp" presStyleIdx="0" presStyleCnt="1" custScaleY="54348" custLinFactNeighborX="-106" custLinFactNeighborY="0"/>
      <dgm:spPr/>
    </dgm:pt>
    <dgm:pt modelId="{D8F4D1F5-F1E2-41F1-9883-53247F25B12C}" type="pres">
      <dgm:prSet presAssocID="{84185E18-0E1B-47E2-A681-9A7EDC65C573}" presName="points" presStyleCnt="0"/>
      <dgm:spPr/>
    </dgm:pt>
    <dgm:pt modelId="{47ED2FC3-61EC-4F71-AC6C-4420444307FF}" type="pres">
      <dgm:prSet presAssocID="{7DA19BE2-48FC-4AD1-9530-1AE78911513A}" presName="compositeA" presStyleCnt="0"/>
      <dgm:spPr/>
    </dgm:pt>
    <dgm:pt modelId="{74EECC16-6871-4880-A57E-F28A72FA2A59}" type="pres">
      <dgm:prSet presAssocID="{7DA19BE2-48FC-4AD1-9530-1AE78911513A}" presName="textA" presStyleLbl="revTx" presStyleIdx="0" presStyleCnt="5">
        <dgm:presLayoutVars>
          <dgm:bulletEnabled val="1"/>
        </dgm:presLayoutVars>
      </dgm:prSet>
      <dgm:spPr/>
    </dgm:pt>
    <dgm:pt modelId="{73E752CE-2D41-4F75-80C1-EE9AC13045C8}" type="pres">
      <dgm:prSet presAssocID="{7DA19BE2-48FC-4AD1-9530-1AE78911513A}" presName="circleA" presStyleLbl="node1" presStyleIdx="0" presStyleCnt="5" custScaleX="56448" custScaleY="56448"/>
      <dgm:spPr>
        <a:prstGeom prst="ellipse">
          <a:avLst/>
        </a:prstGeom>
      </dgm:spPr>
    </dgm:pt>
    <dgm:pt modelId="{FE1140F4-3405-4E10-BF9A-D678FDE7EA53}" type="pres">
      <dgm:prSet presAssocID="{7DA19BE2-48FC-4AD1-9530-1AE78911513A}" presName="spaceA" presStyleCnt="0"/>
      <dgm:spPr/>
    </dgm:pt>
    <dgm:pt modelId="{70C08A26-33DD-407F-882B-5EFE8DF6CA1A}" type="pres">
      <dgm:prSet presAssocID="{82CD0EFE-F0D9-4E39-8FC6-6E1DED7A4DEC}" presName="space" presStyleCnt="0"/>
      <dgm:spPr/>
    </dgm:pt>
    <dgm:pt modelId="{0F2A0FA2-DBB8-48FD-A526-F2BCCC8BEDCE}" type="pres">
      <dgm:prSet presAssocID="{C5A456F4-4689-4C9A-B969-C3F281F71215}" presName="compositeB" presStyleCnt="0"/>
      <dgm:spPr/>
    </dgm:pt>
    <dgm:pt modelId="{769145A7-AC46-4B19-9A21-2B34910B42E6}" type="pres">
      <dgm:prSet presAssocID="{C5A456F4-4689-4C9A-B969-C3F281F71215}" presName="textB" presStyleLbl="revTx" presStyleIdx="1" presStyleCnt="5">
        <dgm:presLayoutVars>
          <dgm:bulletEnabled val="1"/>
        </dgm:presLayoutVars>
      </dgm:prSet>
      <dgm:spPr/>
    </dgm:pt>
    <dgm:pt modelId="{37526B8C-A2CC-460E-B262-582B85A49E12}" type="pres">
      <dgm:prSet presAssocID="{C5A456F4-4689-4C9A-B969-C3F281F71215}" presName="circleB" presStyleLbl="node1" presStyleIdx="1" presStyleCnt="5" custScaleX="56448" custScaleY="56448"/>
      <dgm:spPr>
        <a:prstGeom prst="ellipse">
          <a:avLst/>
        </a:prstGeom>
      </dgm:spPr>
    </dgm:pt>
    <dgm:pt modelId="{5A29437F-53C8-4753-8C3C-64366794B203}" type="pres">
      <dgm:prSet presAssocID="{C5A456F4-4689-4C9A-B969-C3F281F71215}" presName="spaceB" presStyleCnt="0"/>
      <dgm:spPr/>
    </dgm:pt>
    <dgm:pt modelId="{4D890BB8-A27A-4AAB-95D0-A81E991588EF}" type="pres">
      <dgm:prSet presAssocID="{92210F76-F1D5-4F99-8746-5B2D033D7697}" presName="space" presStyleCnt="0"/>
      <dgm:spPr/>
    </dgm:pt>
    <dgm:pt modelId="{70DF0CE2-0124-4404-BC6F-7DE1EB3508F4}" type="pres">
      <dgm:prSet presAssocID="{6494A8CD-C193-45FA-B8B8-4A8B771737DC}" presName="compositeA" presStyleCnt="0"/>
      <dgm:spPr/>
    </dgm:pt>
    <dgm:pt modelId="{048BABFA-B501-414B-806D-84E1D98EEA50}" type="pres">
      <dgm:prSet presAssocID="{6494A8CD-C193-45FA-B8B8-4A8B771737DC}" presName="textA" presStyleLbl="revTx" presStyleIdx="2" presStyleCnt="5">
        <dgm:presLayoutVars>
          <dgm:bulletEnabled val="1"/>
        </dgm:presLayoutVars>
      </dgm:prSet>
      <dgm:spPr/>
    </dgm:pt>
    <dgm:pt modelId="{008F9E37-A972-4074-B97F-359D09C51E5A}" type="pres">
      <dgm:prSet presAssocID="{6494A8CD-C193-45FA-B8B8-4A8B771737DC}" presName="circleA" presStyleLbl="node1" presStyleIdx="2" presStyleCnt="5" custScaleX="56448" custScaleY="56448"/>
      <dgm:spPr>
        <a:prstGeom prst="ellipse">
          <a:avLst/>
        </a:prstGeom>
      </dgm:spPr>
    </dgm:pt>
    <dgm:pt modelId="{033F479B-21AB-4C61-9969-46BC6999F40F}" type="pres">
      <dgm:prSet presAssocID="{6494A8CD-C193-45FA-B8B8-4A8B771737DC}" presName="spaceA" presStyleCnt="0"/>
      <dgm:spPr/>
    </dgm:pt>
    <dgm:pt modelId="{51C89308-95F9-45F5-BAF3-F4DFC5F2CE25}" type="pres">
      <dgm:prSet presAssocID="{21FF768D-D467-4DC8-9A87-1AF2D3BCE903}" presName="space" presStyleCnt="0"/>
      <dgm:spPr/>
    </dgm:pt>
    <dgm:pt modelId="{4C3ACCB3-9D37-4855-933A-CCFACA7D9A7F}" type="pres">
      <dgm:prSet presAssocID="{E8A18F16-1934-4E5D-B210-A5078F97907E}" presName="compositeB" presStyleCnt="0"/>
      <dgm:spPr/>
    </dgm:pt>
    <dgm:pt modelId="{F9A519E6-36A0-4A4B-98E7-0A2BCA0C1086}" type="pres">
      <dgm:prSet presAssocID="{E8A18F16-1934-4E5D-B210-A5078F97907E}" presName="textB" presStyleLbl="revTx" presStyleIdx="3" presStyleCnt="5">
        <dgm:presLayoutVars>
          <dgm:bulletEnabled val="1"/>
        </dgm:presLayoutVars>
      </dgm:prSet>
      <dgm:spPr/>
    </dgm:pt>
    <dgm:pt modelId="{9329CEE5-29D2-4E60-876F-37AFFEBEF993}" type="pres">
      <dgm:prSet presAssocID="{E8A18F16-1934-4E5D-B210-A5078F97907E}" presName="circleB" presStyleLbl="node1" presStyleIdx="3" presStyleCnt="5" custScaleX="56448" custScaleY="56448"/>
      <dgm:spPr>
        <a:prstGeom prst="ellipse">
          <a:avLst/>
        </a:prstGeom>
      </dgm:spPr>
    </dgm:pt>
    <dgm:pt modelId="{9A4ACB03-631E-4D33-921B-46E91B839F18}" type="pres">
      <dgm:prSet presAssocID="{E8A18F16-1934-4E5D-B210-A5078F97907E}" presName="spaceB" presStyleCnt="0"/>
      <dgm:spPr/>
    </dgm:pt>
    <dgm:pt modelId="{12708413-C06D-449E-A057-4E2D07A19518}" type="pres">
      <dgm:prSet presAssocID="{83DFE0F0-53B3-4DA1-9876-21701C9F0071}" presName="space" presStyleCnt="0"/>
      <dgm:spPr/>
    </dgm:pt>
    <dgm:pt modelId="{991ACE81-15C7-46FE-8B6A-12BA08EE5EB7}" type="pres">
      <dgm:prSet presAssocID="{9F8019D7-8F72-4C31-8EFC-62A86DD6E238}" presName="compositeA" presStyleCnt="0"/>
      <dgm:spPr/>
    </dgm:pt>
    <dgm:pt modelId="{665A05A3-5AC2-4DAA-8AD4-B01513B4FB5E}" type="pres">
      <dgm:prSet presAssocID="{9F8019D7-8F72-4C31-8EFC-62A86DD6E238}" presName="textA" presStyleLbl="revTx" presStyleIdx="4" presStyleCnt="5" custScaleX="122738">
        <dgm:presLayoutVars>
          <dgm:bulletEnabled val="1"/>
        </dgm:presLayoutVars>
      </dgm:prSet>
      <dgm:spPr/>
    </dgm:pt>
    <dgm:pt modelId="{251C6D6E-7406-46CE-9A9B-7786F1116D1B}" type="pres">
      <dgm:prSet presAssocID="{9F8019D7-8F72-4C31-8EFC-62A86DD6E238}" presName="circleA" presStyleLbl="node1" presStyleIdx="4" presStyleCnt="5" custScaleX="62093" custScaleY="62093"/>
      <dgm:spPr/>
    </dgm:pt>
    <dgm:pt modelId="{46B83709-20FD-493F-914B-1DEB3C2EFFBC}" type="pres">
      <dgm:prSet presAssocID="{9F8019D7-8F72-4C31-8EFC-62A86DD6E238}" presName="spaceA" presStyleCnt="0"/>
      <dgm:spPr/>
    </dgm:pt>
  </dgm:ptLst>
  <dgm:cxnLst>
    <dgm:cxn modelId="{61267A03-D313-4562-A6E3-CCE290EA3AB3}" type="presOf" srcId="{84185E18-0E1B-47E2-A681-9A7EDC65C573}" destId="{8E8A055E-4761-4893-842A-F95BBBCE7579}" srcOrd="0" destOrd="0" presId="urn:microsoft.com/office/officeart/2005/8/layout/hProcess11"/>
    <dgm:cxn modelId="{49593819-B895-4774-9426-E64142A90BFB}" type="presOf" srcId="{6494A8CD-C193-45FA-B8B8-4A8B771737DC}" destId="{048BABFA-B501-414B-806D-84E1D98EEA50}" srcOrd="0" destOrd="0" presId="urn:microsoft.com/office/officeart/2005/8/layout/hProcess11"/>
    <dgm:cxn modelId="{033EBE19-BA90-4DFD-B754-00A0E415E428}" srcId="{6494A8CD-C193-45FA-B8B8-4A8B771737DC}" destId="{677AE7CD-3F60-4F78-ACA0-1ED6608FDB1F}" srcOrd="0" destOrd="0" parTransId="{F5F22487-7AC3-4E46-AD81-93A1D6F285D8}" sibTransId="{CCB76670-3B7B-4FCD-841A-014BDCB88765}"/>
    <dgm:cxn modelId="{8B875527-B45F-463A-8850-997A6EFBF293}" type="presOf" srcId="{7DA19BE2-48FC-4AD1-9530-1AE78911513A}" destId="{74EECC16-6871-4880-A57E-F28A72FA2A59}" srcOrd="0" destOrd="0" presId="urn:microsoft.com/office/officeart/2005/8/layout/hProcess11"/>
    <dgm:cxn modelId="{F152AF2B-6034-4704-8BA7-A448BA4C8285}" type="presOf" srcId="{E8A18F16-1934-4E5D-B210-A5078F97907E}" destId="{F9A519E6-36A0-4A4B-98E7-0A2BCA0C1086}" srcOrd="0" destOrd="0" presId="urn:microsoft.com/office/officeart/2005/8/layout/hProcess11"/>
    <dgm:cxn modelId="{ED91505E-99D2-429F-8220-6ACA4FFF1186}" type="presOf" srcId="{56FBE084-D269-4B80-A9CC-98B93225AEC8}" destId="{665A05A3-5AC2-4DAA-8AD4-B01513B4FB5E}" srcOrd="0" destOrd="1" presId="urn:microsoft.com/office/officeart/2005/8/layout/hProcess11"/>
    <dgm:cxn modelId="{2888074C-4720-471C-9993-555088938AAA}" srcId="{9F8019D7-8F72-4C31-8EFC-62A86DD6E238}" destId="{56FBE084-D269-4B80-A9CC-98B93225AEC8}" srcOrd="0" destOrd="0" parTransId="{48A26ECA-49C6-4B0E-98E6-A4FEB68AB303}" sibTransId="{C2BE7E09-3C7A-4D8F-94B2-FD1455AA5D95}"/>
    <dgm:cxn modelId="{ADE1BC71-0751-483D-AC12-FC748686061E}" type="presOf" srcId="{89E3A1BC-8E5A-4A17-BA05-1A7EE4C8F857}" destId="{74EECC16-6871-4880-A57E-F28A72FA2A59}" srcOrd="0" destOrd="1" presId="urn:microsoft.com/office/officeart/2005/8/layout/hProcess11"/>
    <dgm:cxn modelId="{CA6E0976-9E2D-4E0A-BE01-5C46B64F0301}" type="presOf" srcId="{F44794B9-EF9B-45F6-916E-D2E2AE7269AC}" destId="{F9A519E6-36A0-4A4B-98E7-0A2BCA0C1086}" srcOrd="0" destOrd="1" presId="urn:microsoft.com/office/officeart/2005/8/layout/hProcess11"/>
    <dgm:cxn modelId="{A454E081-A2A4-4561-AE78-23894DC0EAFB}" srcId="{84185E18-0E1B-47E2-A681-9A7EDC65C573}" destId="{6494A8CD-C193-45FA-B8B8-4A8B771737DC}" srcOrd="2" destOrd="0" parTransId="{66814CEC-32B9-46AD-A45D-06A1DADA66F9}" sibTransId="{21FF768D-D467-4DC8-9A87-1AF2D3BCE903}"/>
    <dgm:cxn modelId="{4E08778C-1203-4DC9-80D0-0C9917F01516}" type="presOf" srcId="{92BE4CA8-2E50-4B4B-8D8C-B997AA6162F8}" destId="{769145A7-AC46-4B19-9A21-2B34910B42E6}" srcOrd="0" destOrd="1" presId="urn:microsoft.com/office/officeart/2005/8/layout/hProcess11"/>
    <dgm:cxn modelId="{2EAE9293-4B6A-4A1B-A1CB-8303A0753BB9}" srcId="{E8A18F16-1934-4E5D-B210-A5078F97907E}" destId="{F44794B9-EF9B-45F6-916E-D2E2AE7269AC}" srcOrd="0" destOrd="0" parTransId="{1FAEB106-7C6F-4634-B578-EF45FF3433EA}" sibTransId="{90808E63-C2A1-49DF-838F-D0CEA299CD4A}"/>
    <dgm:cxn modelId="{A85AD89E-FFA8-4C14-8949-8090010DC0B8}" type="presOf" srcId="{9F8019D7-8F72-4C31-8EFC-62A86DD6E238}" destId="{665A05A3-5AC2-4DAA-8AD4-B01513B4FB5E}" srcOrd="0" destOrd="0" presId="urn:microsoft.com/office/officeart/2005/8/layout/hProcess11"/>
    <dgm:cxn modelId="{69E606B2-459A-497C-87C7-9CEF80C2A8E3}" type="presOf" srcId="{677AE7CD-3F60-4F78-ACA0-1ED6608FDB1F}" destId="{048BABFA-B501-414B-806D-84E1D98EEA50}" srcOrd="0" destOrd="1" presId="urn:microsoft.com/office/officeart/2005/8/layout/hProcess11"/>
    <dgm:cxn modelId="{9AE240B7-5644-4162-830C-7C2DEC3D8602}" srcId="{7DA19BE2-48FC-4AD1-9530-1AE78911513A}" destId="{89E3A1BC-8E5A-4A17-BA05-1A7EE4C8F857}" srcOrd="0" destOrd="0" parTransId="{554E044D-504B-4E47-8DF8-1D89E4E525BB}" sibTransId="{D1BA2CF7-E17C-40CE-9D5B-A297F18CC64D}"/>
    <dgm:cxn modelId="{ADF1D2BD-BE2B-40FD-9AB0-7A7EE798870B}" srcId="{84185E18-0E1B-47E2-A681-9A7EDC65C573}" destId="{E8A18F16-1934-4E5D-B210-A5078F97907E}" srcOrd="3" destOrd="0" parTransId="{3B38CF59-4958-4B26-BA74-6F7379AE16A7}" sibTransId="{83DFE0F0-53B3-4DA1-9876-21701C9F0071}"/>
    <dgm:cxn modelId="{B45308C2-E726-41F1-8B3D-7CA4E2E04B3C}" srcId="{84185E18-0E1B-47E2-A681-9A7EDC65C573}" destId="{C5A456F4-4689-4C9A-B969-C3F281F71215}" srcOrd="1" destOrd="0" parTransId="{15ED5733-DDB5-481A-BFC7-C6A627EEE871}" sibTransId="{92210F76-F1D5-4F99-8746-5B2D033D7697}"/>
    <dgm:cxn modelId="{FC5B5DCB-A239-4152-96BE-CF0DB845C344}" srcId="{84185E18-0E1B-47E2-A681-9A7EDC65C573}" destId="{7DA19BE2-48FC-4AD1-9530-1AE78911513A}" srcOrd="0" destOrd="0" parTransId="{34ED16CD-E2B4-45B6-891C-D6160EAA7802}" sibTransId="{82CD0EFE-F0D9-4E39-8FC6-6E1DED7A4DEC}"/>
    <dgm:cxn modelId="{A6DEAADD-88E3-490C-A59A-4C37178B530C}" type="presOf" srcId="{C5A456F4-4689-4C9A-B969-C3F281F71215}" destId="{769145A7-AC46-4B19-9A21-2B34910B42E6}" srcOrd="0" destOrd="0" presId="urn:microsoft.com/office/officeart/2005/8/layout/hProcess11"/>
    <dgm:cxn modelId="{1A70AAF5-EC35-49C9-9BBD-DB1298CE375B}" srcId="{C5A456F4-4689-4C9A-B969-C3F281F71215}" destId="{92BE4CA8-2E50-4B4B-8D8C-B997AA6162F8}" srcOrd="0" destOrd="0" parTransId="{3A04176C-9C7D-4908-AEFE-0BFF74D8F6F2}" sibTransId="{30128A74-F342-4896-8CE4-E85214E939DF}"/>
    <dgm:cxn modelId="{FE1167F8-6F47-4C08-97A5-18D2FB4C4678}" srcId="{84185E18-0E1B-47E2-A681-9A7EDC65C573}" destId="{9F8019D7-8F72-4C31-8EFC-62A86DD6E238}" srcOrd="4" destOrd="0" parTransId="{12B38E1C-615C-47E2-8AC0-456DA926F19F}" sibTransId="{D0BA35E0-50B0-4795-86CC-96793193F513}"/>
    <dgm:cxn modelId="{883080D6-E258-4E10-9F52-C5420E36CC2C}" type="presParOf" srcId="{8E8A055E-4761-4893-842A-F95BBBCE7579}" destId="{64089CA2-07CC-4E55-AC34-31F8BEBBD922}" srcOrd="0" destOrd="0" presId="urn:microsoft.com/office/officeart/2005/8/layout/hProcess11"/>
    <dgm:cxn modelId="{BC78CB74-956F-4612-A428-EF03700737BB}" type="presParOf" srcId="{8E8A055E-4761-4893-842A-F95BBBCE7579}" destId="{D8F4D1F5-F1E2-41F1-9883-53247F25B12C}" srcOrd="1" destOrd="0" presId="urn:microsoft.com/office/officeart/2005/8/layout/hProcess11"/>
    <dgm:cxn modelId="{C0EBD989-A89A-4D62-9174-2A09312F8AA2}" type="presParOf" srcId="{D8F4D1F5-F1E2-41F1-9883-53247F25B12C}" destId="{47ED2FC3-61EC-4F71-AC6C-4420444307FF}" srcOrd="0" destOrd="0" presId="urn:microsoft.com/office/officeart/2005/8/layout/hProcess11"/>
    <dgm:cxn modelId="{1EDBB230-6E73-4F20-8CDD-07D965882E88}" type="presParOf" srcId="{47ED2FC3-61EC-4F71-AC6C-4420444307FF}" destId="{74EECC16-6871-4880-A57E-F28A72FA2A59}" srcOrd="0" destOrd="0" presId="urn:microsoft.com/office/officeart/2005/8/layout/hProcess11"/>
    <dgm:cxn modelId="{C1512D95-8AFF-4205-A01D-2775992D4AA0}" type="presParOf" srcId="{47ED2FC3-61EC-4F71-AC6C-4420444307FF}" destId="{73E752CE-2D41-4F75-80C1-EE9AC13045C8}" srcOrd="1" destOrd="0" presId="urn:microsoft.com/office/officeart/2005/8/layout/hProcess11"/>
    <dgm:cxn modelId="{D325970E-DD9C-4EF9-89B4-0770D474C67D}" type="presParOf" srcId="{47ED2FC3-61EC-4F71-AC6C-4420444307FF}" destId="{FE1140F4-3405-4E10-BF9A-D678FDE7EA53}" srcOrd="2" destOrd="0" presId="urn:microsoft.com/office/officeart/2005/8/layout/hProcess11"/>
    <dgm:cxn modelId="{81FDF15D-CEDC-4FD6-984E-00256BD12893}" type="presParOf" srcId="{D8F4D1F5-F1E2-41F1-9883-53247F25B12C}" destId="{70C08A26-33DD-407F-882B-5EFE8DF6CA1A}" srcOrd="1" destOrd="0" presId="urn:microsoft.com/office/officeart/2005/8/layout/hProcess11"/>
    <dgm:cxn modelId="{592ABEA8-6129-4082-A1BF-E796968824D4}" type="presParOf" srcId="{D8F4D1F5-F1E2-41F1-9883-53247F25B12C}" destId="{0F2A0FA2-DBB8-48FD-A526-F2BCCC8BEDCE}" srcOrd="2" destOrd="0" presId="urn:microsoft.com/office/officeart/2005/8/layout/hProcess11"/>
    <dgm:cxn modelId="{0DE784ED-5B9D-4108-89C4-B363A7DCB5F9}" type="presParOf" srcId="{0F2A0FA2-DBB8-48FD-A526-F2BCCC8BEDCE}" destId="{769145A7-AC46-4B19-9A21-2B34910B42E6}" srcOrd="0" destOrd="0" presId="urn:microsoft.com/office/officeart/2005/8/layout/hProcess11"/>
    <dgm:cxn modelId="{C61871F4-887F-4974-B801-BD44ADAEB20C}" type="presParOf" srcId="{0F2A0FA2-DBB8-48FD-A526-F2BCCC8BEDCE}" destId="{37526B8C-A2CC-460E-B262-582B85A49E12}" srcOrd="1" destOrd="0" presId="urn:microsoft.com/office/officeart/2005/8/layout/hProcess11"/>
    <dgm:cxn modelId="{F7ADD5D6-CB7D-4B04-BE8C-745B87BB3CA4}" type="presParOf" srcId="{0F2A0FA2-DBB8-48FD-A526-F2BCCC8BEDCE}" destId="{5A29437F-53C8-4753-8C3C-64366794B203}" srcOrd="2" destOrd="0" presId="urn:microsoft.com/office/officeart/2005/8/layout/hProcess11"/>
    <dgm:cxn modelId="{E93134F3-B44B-4CB1-BC4B-2F795D03B2C1}" type="presParOf" srcId="{D8F4D1F5-F1E2-41F1-9883-53247F25B12C}" destId="{4D890BB8-A27A-4AAB-95D0-A81E991588EF}" srcOrd="3" destOrd="0" presId="urn:microsoft.com/office/officeart/2005/8/layout/hProcess11"/>
    <dgm:cxn modelId="{3DF3B03C-7E6C-4670-B86D-D9B70B7128B3}" type="presParOf" srcId="{D8F4D1F5-F1E2-41F1-9883-53247F25B12C}" destId="{70DF0CE2-0124-4404-BC6F-7DE1EB3508F4}" srcOrd="4" destOrd="0" presId="urn:microsoft.com/office/officeart/2005/8/layout/hProcess11"/>
    <dgm:cxn modelId="{710D935B-D7EC-4D49-8BD5-D05FA9E46E24}" type="presParOf" srcId="{70DF0CE2-0124-4404-BC6F-7DE1EB3508F4}" destId="{048BABFA-B501-414B-806D-84E1D98EEA50}" srcOrd="0" destOrd="0" presId="urn:microsoft.com/office/officeart/2005/8/layout/hProcess11"/>
    <dgm:cxn modelId="{1405B9F5-92D9-4EB4-9DDF-9E0B78E4B411}" type="presParOf" srcId="{70DF0CE2-0124-4404-BC6F-7DE1EB3508F4}" destId="{008F9E37-A972-4074-B97F-359D09C51E5A}" srcOrd="1" destOrd="0" presId="urn:microsoft.com/office/officeart/2005/8/layout/hProcess11"/>
    <dgm:cxn modelId="{5C8B41BA-6FC4-4EEC-98FA-E1B3958DB5C0}" type="presParOf" srcId="{70DF0CE2-0124-4404-BC6F-7DE1EB3508F4}" destId="{033F479B-21AB-4C61-9969-46BC6999F40F}" srcOrd="2" destOrd="0" presId="urn:microsoft.com/office/officeart/2005/8/layout/hProcess11"/>
    <dgm:cxn modelId="{A87626DE-189D-490F-A0A3-2F813E917235}" type="presParOf" srcId="{D8F4D1F5-F1E2-41F1-9883-53247F25B12C}" destId="{51C89308-95F9-45F5-BAF3-F4DFC5F2CE25}" srcOrd="5" destOrd="0" presId="urn:microsoft.com/office/officeart/2005/8/layout/hProcess11"/>
    <dgm:cxn modelId="{CABC3553-D6EA-4047-B8B9-FB292AE7D918}" type="presParOf" srcId="{D8F4D1F5-F1E2-41F1-9883-53247F25B12C}" destId="{4C3ACCB3-9D37-4855-933A-CCFACA7D9A7F}" srcOrd="6" destOrd="0" presId="urn:microsoft.com/office/officeart/2005/8/layout/hProcess11"/>
    <dgm:cxn modelId="{E7D85484-10CD-45D8-820A-6FC8398DBDA6}" type="presParOf" srcId="{4C3ACCB3-9D37-4855-933A-CCFACA7D9A7F}" destId="{F9A519E6-36A0-4A4B-98E7-0A2BCA0C1086}" srcOrd="0" destOrd="0" presId="urn:microsoft.com/office/officeart/2005/8/layout/hProcess11"/>
    <dgm:cxn modelId="{39FAA4FE-6314-4A6B-AC60-A549DC46BFF6}" type="presParOf" srcId="{4C3ACCB3-9D37-4855-933A-CCFACA7D9A7F}" destId="{9329CEE5-29D2-4E60-876F-37AFFEBEF993}" srcOrd="1" destOrd="0" presId="urn:microsoft.com/office/officeart/2005/8/layout/hProcess11"/>
    <dgm:cxn modelId="{643FD9E5-ECF2-406F-99FB-3A1EC25EF394}" type="presParOf" srcId="{4C3ACCB3-9D37-4855-933A-CCFACA7D9A7F}" destId="{9A4ACB03-631E-4D33-921B-46E91B839F18}" srcOrd="2" destOrd="0" presId="urn:microsoft.com/office/officeart/2005/8/layout/hProcess11"/>
    <dgm:cxn modelId="{B765F2B2-71C9-4AAC-89B5-725B0B0E1968}" type="presParOf" srcId="{D8F4D1F5-F1E2-41F1-9883-53247F25B12C}" destId="{12708413-C06D-449E-A057-4E2D07A19518}" srcOrd="7" destOrd="0" presId="urn:microsoft.com/office/officeart/2005/8/layout/hProcess11"/>
    <dgm:cxn modelId="{1CD3B10E-98CD-47EF-8974-B055ABDE43E8}" type="presParOf" srcId="{D8F4D1F5-F1E2-41F1-9883-53247F25B12C}" destId="{991ACE81-15C7-46FE-8B6A-12BA08EE5EB7}" srcOrd="8" destOrd="0" presId="urn:microsoft.com/office/officeart/2005/8/layout/hProcess11"/>
    <dgm:cxn modelId="{F2279B7C-CFCC-4F7E-8C7D-D120864F66E7}" type="presParOf" srcId="{991ACE81-15C7-46FE-8B6A-12BA08EE5EB7}" destId="{665A05A3-5AC2-4DAA-8AD4-B01513B4FB5E}" srcOrd="0" destOrd="0" presId="urn:microsoft.com/office/officeart/2005/8/layout/hProcess11"/>
    <dgm:cxn modelId="{96ED5EA3-8540-4BD3-9008-524F72B32FF4}" type="presParOf" srcId="{991ACE81-15C7-46FE-8B6A-12BA08EE5EB7}" destId="{251C6D6E-7406-46CE-9A9B-7786F1116D1B}" srcOrd="1" destOrd="0" presId="urn:microsoft.com/office/officeart/2005/8/layout/hProcess11"/>
    <dgm:cxn modelId="{85B8521D-1F60-44EE-8529-DE1A98929518}" type="presParOf" srcId="{991ACE81-15C7-46FE-8B6A-12BA08EE5EB7}" destId="{46B83709-20FD-493F-914B-1DEB3C2EFFBC}"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185E18-0E1B-47E2-A681-9A7EDC65C573}" type="doc">
      <dgm:prSet loTypeId="urn:microsoft.com/office/officeart/2005/8/layout/hProcess11" loCatId="process" qsTypeId="urn:microsoft.com/office/officeart/2005/8/quickstyle/simple1" qsCatId="simple" csTypeId="urn:microsoft.com/office/officeart/2005/8/colors/accent4_2" csCatId="accent4" phldr="1"/>
      <dgm:spPr/>
      <dgm:t>
        <a:bodyPr/>
        <a:lstStyle/>
        <a:p>
          <a:endParaRPr lang="en-US"/>
        </a:p>
      </dgm:t>
    </dgm:pt>
    <dgm:pt modelId="{1EE029D7-8679-4508-96F3-F49392F06FEE}">
      <dgm:prSet/>
      <dgm:spPr/>
      <dgm:t>
        <a:bodyPr/>
        <a:lstStyle/>
        <a:p>
          <a:r>
            <a:rPr lang="en-US" b="1"/>
            <a:t>November 2020</a:t>
          </a:r>
          <a:endParaRPr lang="en-US"/>
        </a:p>
      </dgm:t>
    </dgm:pt>
    <dgm:pt modelId="{59C61E4B-4B7E-4BE9-9B30-E767CF317484}" type="parTrans" cxnId="{4BBB9407-757F-4003-AF8E-DAE3B5F77230}">
      <dgm:prSet/>
      <dgm:spPr/>
      <dgm:t>
        <a:bodyPr/>
        <a:lstStyle/>
        <a:p>
          <a:endParaRPr lang="en-US"/>
        </a:p>
      </dgm:t>
    </dgm:pt>
    <dgm:pt modelId="{9A8C7DEA-7CD5-4AB8-9F97-9D7492CAEEF1}" type="sibTrans" cxnId="{4BBB9407-757F-4003-AF8E-DAE3B5F77230}">
      <dgm:prSet/>
      <dgm:spPr/>
      <dgm:t>
        <a:bodyPr/>
        <a:lstStyle/>
        <a:p>
          <a:endParaRPr lang="en-US"/>
        </a:p>
      </dgm:t>
    </dgm:pt>
    <dgm:pt modelId="{08DC7E31-DCC9-4C21-9F56-5F3B85A27B25}">
      <dgm:prSet/>
      <dgm:spPr/>
      <dgm:t>
        <a:bodyPr/>
        <a:lstStyle/>
        <a:p>
          <a:r>
            <a:rPr lang="en-US"/>
            <a:t>DHE sent “no further action needed” letters to remaining screened-in institutions (610 CMR 13.03(2))</a:t>
          </a:r>
        </a:p>
      </dgm:t>
    </dgm:pt>
    <dgm:pt modelId="{B171B359-8FE3-408E-A557-A058AC9061E8}" type="parTrans" cxnId="{FF6EB461-C4BC-4A3A-86DD-9CEEBCADEAD0}">
      <dgm:prSet/>
      <dgm:spPr/>
      <dgm:t>
        <a:bodyPr/>
        <a:lstStyle/>
        <a:p>
          <a:endParaRPr lang="en-US"/>
        </a:p>
      </dgm:t>
    </dgm:pt>
    <dgm:pt modelId="{E8CD15A9-E1B8-48BD-A37E-924BBF323647}" type="sibTrans" cxnId="{FF6EB461-C4BC-4A3A-86DD-9CEEBCADEAD0}">
      <dgm:prSet/>
      <dgm:spPr/>
      <dgm:t>
        <a:bodyPr/>
        <a:lstStyle/>
        <a:p>
          <a:endParaRPr lang="en-US"/>
        </a:p>
      </dgm:t>
    </dgm:pt>
    <dgm:pt modelId="{E3308DB6-F69A-45A1-B688-0A1B72601785}">
      <dgm:prSet/>
      <dgm:spPr/>
      <dgm:t>
        <a:bodyPr/>
        <a:lstStyle/>
        <a:p>
          <a:r>
            <a:rPr lang="en-US" b="1"/>
            <a:t>December 23, 2020</a:t>
          </a:r>
          <a:endParaRPr lang="en-US"/>
        </a:p>
      </dgm:t>
    </dgm:pt>
    <dgm:pt modelId="{3CD0D2A7-C957-4F50-892F-5BD69363D388}" type="parTrans" cxnId="{2F06DE5A-B6DF-49E4-9487-A1DE585B1C84}">
      <dgm:prSet/>
      <dgm:spPr/>
      <dgm:t>
        <a:bodyPr/>
        <a:lstStyle/>
        <a:p>
          <a:endParaRPr lang="en-US"/>
        </a:p>
      </dgm:t>
    </dgm:pt>
    <dgm:pt modelId="{8E9AB971-8971-4DC5-9122-3F5C2E4C4684}" type="sibTrans" cxnId="{2F06DE5A-B6DF-49E4-9487-A1DE585B1C84}">
      <dgm:prSet/>
      <dgm:spPr/>
      <dgm:t>
        <a:bodyPr/>
        <a:lstStyle/>
        <a:p>
          <a:endParaRPr lang="en-US"/>
        </a:p>
      </dgm:t>
    </dgm:pt>
    <dgm:pt modelId="{9037F6ED-7031-44BB-B1B9-E44D07115413}">
      <dgm:prSet/>
      <dgm:spPr/>
      <dgm:t>
        <a:bodyPr/>
        <a:lstStyle/>
        <a:p>
          <a:r>
            <a:rPr lang="en-US"/>
            <a:t>DHE sent “moving to monitoring” letters to screened-in institutions (610 CMR 13.03(2)(b)(1))</a:t>
          </a:r>
        </a:p>
      </dgm:t>
    </dgm:pt>
    <dgm:pt modelId="{9E4C9A65-0A77-4FFC-95E2-746E1B55003D}" type="parTrans" cxnId="{EE4EA6EF-E9A7-4EE9-8D94-D07A2EAFC4D2}">
      <dgm:prSet/>
      <dgm:spPr/>
      <dgm:t>
        <a:bodyPr/>
        <a:lstStyle/>
        <a:p>
          <a:endParaRPr lang="en-US"/>
        </a:p>
      </dgm:t>
    </dgm:pt>
    <dgm:pt modelId="{DAAD704F-128B-4846-AB57-18A5F86CF093}" type="sibTrans" cxnId="{EE4EA6EF-E9A7-4EE9-8D94-D07A2EAFC4D2}">
      <dgm:prSet/>
      <dgm:spPr/>
      <dgm:t>
        <a:bodyPr/>
        <a:lstStyle/>
        <a:p>
          <a:endParaRPr lang="en-US"/>
        </a:p>
      </dgm:t>
    </dgm:pt>
    <dgm:pt modelId="{1DAF5D65-7A91-4F15-9855-7783842B9566}">
      <dgm:prSet/>
      <dgm:spPr/>
      <dgm:t>
        <a:bodyPr/>
        <a:lstStyle/>
        <a:p>
          <a:r>
            <a:rPr lang="en-US" b="1"/>
            <a:t>March – June 2021</a:t>
          </a:r>
          <a:endParaRPr lang="en-US"/>
        </a:p>
      </dgm:t>
    </dgm:pt>
    <dgm:pt modelId="{48A71441-1ED3-4E77-B8F5-29F2DC3394EA}" type="parTrans" cxnId="{387801C3-76C9-4CDC-835A-C32BF7BC0B18}">
      <dgm:prSet/>
      <dgm:spPr/>
      <dgm:t>
        <a:bodyPr/>
        <a:lstStyle/>
        <a:p>
          <a:endParaRPr lang="en-US"/>
        </a:p>
      </dgm:t>
    </dgm:pt>
    <dgm:pt modelId="{CA2A2B4C-8D81-4817-8B48-CF58D3927324}" type="sibTrans" cxnId="{387801C3-76C9-4CDC-835A-C32BF7BC0B18}">
      <dgm:prSet/>
      <dgm:spPr/>
      <dgm:t>
        <a:bodyPr/>
        <a:lstStyle/>
        <a:p>
          <a:endParaRPr lang="en-US"/>
        </a:p>
      </dgm:t>
    </dgm:pt>
    <dgm:pt modelId="{D99FD1DE-9F99-4402-A051-D8B1137BD608}">
      <dgm:prSet/>
      <dgm:spPr/>
      <dgm:t>
        <a:bodyPr/>
        <a:lstStyle/>
        <a:p>
          <a:r>
            <a:rPr lang="en-US"/>
            <a:t>Ongoing review of institutional risk monitoring quarterly reports (610 CMR 13.03(3))</a:t>
          </a:r>
        </a:p>
      </dgm:t>
    </dgm:pt>
    <dgm:pt modelId="{87809AA3-1D53-48E3-B425-DD652995A78C}" type="parTrans" cxnId="{37077407-604C-4AB5-9607-A8962195B871}">
      <dgm:prSet/>
      <dgm:spPr/>
      <dgm:t>
        <a:bodyPr/>
        <a:lstStyle/>
        <a:p>
          <a:endParaRPr lang="en-US"/>
        </a:p>
      </dgm:t>
    </dgm:pt>
    <dgm:pt modelId="{3511006D-8B03-4954-9BC5-A23BF6AFDECB}" type="sibTrans" cxnId="{37077407-604C-4AB5-9607-A8962195B871}">
      <dgm:prSet/>
      <dgm:spPr/>
      <dgm:t>
        <a:bodyPr/>
        <a:lstStyle/>
        <a:p>
          <a:endParaRPr lang="en-US"/>
        </a:p>
      </dgm:t>
    </dgm:pt>
    <dgm:pt modelId="{4250649B-9DA5-492A-AB61-CD2ED1872DE2}">
      <dgm:prSet/>
      <dgm:spPr/>
      <dgm:t>
        <a:bodyPr/>
        <a:lstStyle/>
        <a:p>
          <a:r>
            <a:rPr lang="en-US" b="1"/>
            <a:t>May 2021</a:t>
          </a:r>
          <a:endParaRPr lang="en-US"/>
        </a:p>
      </dgm:t>
    </dgm:pt>
    <dgm:pt modelId="{ED81AF91-2041-4D10-A16F-A42522D990C2}" type="parTrans" cxnId="{48A80276-F7B1-4AAA-ACAE-DD09192F4362}">
      <dgm:prSet/>
      <dgm:spPr/>
      <dgm:t>
        <a:bodyPr/>
        <a:lstStyle/>
        <a:p>
          <a:endParaRPr lang="en-US"/>
        </a:p>
      </dgm:t>
    </dgm:pt>
    <dgm:pt modelId="{9FA03E2A-D3D0-4E23-A6C2-6982C46A10D1}" type="sibTrans" cxnId="{48A80276-F7B1-4AAA-ACAE-DD09192F4362}">
      <dgm:prSet/>
      <dgm:spPr/>
      <dgm:t>
        <a:bodyPr/>
        <a:lstStyle/>
        <a:p>
          <a:endParaRPr lang="en-US"/>
        </a:p>
      </dgm:t>
    </dgm:pt>
    <dgm:pt modelId="{BD6FF470-9225-43BE-A90E-8738B186DE16}">
      <dgm:prSet/>
      <dgm:spPr/>
      <dgm:t>
        <a:bodyPr/>
        <a:lstStyle/>
        <a:p>
          <a:r>
            <a:rPr lang="en-US"/>
            <a:t>NECHE transmission of FY20 screening results to DHE (610 CMR 13.03(1)(a))</a:t>
          </a:r>
        </a:p>
      </dgm:t>
    </dgm:pt>
    <dgm:pt modelId="{F55EDA90-F73F-4FB8-A1AE-C98C4E1EB879}" type="parTrans" cxnId="{DD34C8A5-FB4C-433E-A406-16E9158A3063}">
      <dgm:prSet/>
      <dgm:spPr/>
      <dgm:t>
        <a:bodyPr/>
        <a:lstStyle/>
        <a:p>
          <a:endParaRPr lang="en-US"/>
        </a:p>
      </dgm:t>
    </dgm:pt>
    <dgm:pt modelId="{DAF24E51-EB2F-4BEA-A09D-8808197B0479}" type="sibTrans" cxnId="{DD34C8A5-FB4C-433E-A406-16E9158A3063}">
      <dgm:prSet/>
      <dgm:spPr/>
      <dgm:t>
        <a:bodyPr/>
        <a:lstStyle/>
        <a:p>
          <a:endParaRPr lang="en-US"/>
        </a:p>
      </dgm:t>
    </dgm:pt>
    <dgm:pt modelId="{8E8A055E-4761-4893-842A-F95BBBCE7579}" type="pres">
      <dgm:prSet presAssocID="{84185E18-0E1B-47E2-A681-9A7EDC65C573}" presName="Name0" presStyleCnt="0">
        <dgm:presLayoutVars>
          <dgm:dir/>
          <dgm:resizeHandles val="exact"/>
        </dgm:presLayoutVars>
      </dgm:prSet>
      <dgm:spPr/>
    </dgm:pt>
    <dgm:pt modelId="{64089CA2-07CC-4E55-AC34-31F8BEBBD922}" type="pres">
      <dgm:prSet presAssocID="{84185E18-0E1B-47E2-A681-9A7EDC65C573}" presName="arrow" presStyleLbl="bgShp" presStyleIdx="0" presStyleCnt="1" custScaleY="54348" custLinFactNeighborX="-106" custLinFactNeighborY="0"/>
      <dgm:spPr>
        <a:prstGeom prst="rightArrow">
          <a:avLst/>
        </a:prstGeom>
        <a:solidFill>
          <a:srgbClr val="CBE3CF"/>
        </a:solidFill>
      </dgm:spPr>
    </dgm:pt>
    <dgm:pt modelId="{D8F4D1F5-F1E2-41F1-9883-53247F25B12C}" type="pres">
      <dgm:prSet presAssocID="{84185E18-0E1B-47E2-A681-9A7EDC65C573}" presName="points" presStyleCnt="0"/>
      <dgm:spPr/>
    </dgm:pt>
    <dgm:pt modelId="{7DD7E9B7-476C-46A0-85B3-9E419FCF3AE5}" type="pres">
      <dgm:prSet presAssocID="{1EE029D7-8679-4508-96F3-F49392F06FEE}" presName="compositeA" presStyleCnt="0"/>
      <dgm:spPr/>
    </dgm:pt>
    <dgm:pt modelId="{2876C8E9-561E-4390-994E-24A8B04EE904}" type="pres">
      <dgm:prSet presAssocID="{1EE029D7-8679-4508-96F3-F49392F06FEE}" presName="textA" presStyleLbl="revTx" presStyleIdx="0" presStyleCnt="4">
        <dgm:presLayoutVars>
          <dgm:bulletEnabled val="1"/>
        </dgm:presLayoutVars>
      </dgm:prSet>
      <dgm:spPr/>
    </dgm:pt>
    <dgm:pt modelId="{FE723064-93CA-42A8-845B-364F35DC2154}" type="pres">
      <dgm:prSet presAssocID="{1EE029D7-8679-4508-96F3-F49392F06FEE}" presName="circleA" presStyleLbl="node1" presStyleIdx="0" presStyleCnt="4"/>
      <dgm:spPr/>
    </dgm:pt>
    <dgm:pt modelId="{D6AF291A-0CB9-440B-A8B6-BC6E50A8B7FC}" type="pres">
      <dgm:prSet presAssocID="{1EE029D7-8679-4508-96F3-F49392F06FEE}" presName="spaceA" presStyleCnt="0"/>
      <dgm:spPr/>
    </dgm:pt>
    <dgm:pt modelId="{5D18E881-93D8-43C4-BE34-8C638935F9DB}" type="pres">
      <dgm:prSet presAssocID="{9A8C7DEA-7CD5-4AB8-9F97-9D7492CAEEF1}" presName="space" presStyleCnt="0"/>
      <dgm:spPr/>
    </dgm:pt>
    <dgm:pt modelId="{A8B232B0-1D9C-425B-9092-05FA109C3931}" type="pres">
      <dgm:prSet presAssocID="{E3308DB6-F69A-45A1-B688-0A1B72601785}" presName="compositeB" presStyleCnt="0"/>
      <dgm:spPr/>
    </dgm:pt>
    <dgm:pt modelId="{57B07153-379E-4B05-9870-413C79BB5FC2}" type="pres">
      <dgm:prSet presAssocID="{E3308DB6-F69A-45A1-B688-0A1B72601785}" presName="textB" presStyleLbl="revTx" presStyleIdx="1" presStyleCnt="4">
        <dgm:presLayoutVars>
          <dgm:bulletEnabled val="1"/>
        </dgm:presLayoutVars>
      </dgm:prSet>
      <dgm:spPr/>
    </dgm:pt>
    <dgm:pt modelId="{9FADD755-9295-482C-B623-10C9A8509C2C}" type="pres">
      <dgm:prSet presAssocID="{E3308DB6-F69A-45A1-B688-0A1B72601785}" presName="circleB" presStyleLbl="node1" presStyleIdx="1" presStyleCnt="4"/>
      <dgm:spPr/>
    </dgm:pt>
    <dgm:pt modelId="{6415CA2D-3CE6-4EFE-A247-11B9F9E27856}" type="pres">
      <dgm:prSet presAssocID="{E3308DB6-F69A-45A1-B688-0A1B72601785}" presName="spaceB" presStyleCnt="0"/>
      <dgm:spPr/>
    </dgm:pt>
    <dgm:pt modelId="{A09D7C42-C224-4B23-8B57-5AFD266B8B5B}" type="pres">
      <dgm:prSet presAssocID="{8E9AB971-8971-4DC5-9122-3F5C2E4C4684}" presName="space" presStyleCnt="0"/>
      <dgm:spPr/>
    </dgm:pt>
    <dgm:pt modelId="{7894DF11-A70D-425F-A321-AA5D365B18AC}" type="pres">
      <dgm:prSet presAssocID="{1DAF5D65-7A91-4F15-9855-7783842B9566}" presName="compositeA" presStyleCnt="0"/>
      <dgm:spPr/>
    </dgm:pt>
    <dgm:pt modelId="{62A5E295-7837-4329-B841-62FA4592DA02}" type="pres">
      <dgm:prSet presAssocID="{1DAF5D65-7A91-4F15-9855-7783842B9566}" presName="textA" presStyleLbl="revTx" presStyleIdx="2" presStyleCnt="4">
        <dgm:presLayoutVars>
          <dgm:bulletEnabled val="1"/>
        </dgm:presLayoutVars>
      </dgm:prSet>
      <dgm:spPr/>
    </dgm:pt>
    <dgm:pt modelId="{F1BD01AB-11AD-456D-BADD-EF0C908624E9}" type="pres">
      <dgm:prSet presAssocID="{1DAF5D65-7A91-4F15-9855-7783842B9566}" presName="circleA" presStyleLbl="node1" presStyleIdx="2" presStyleCnt="4"/>
      <dgm:spPr/>
    </dgm:pt>
    <dgm:pt modelId="{AE1607E1-49DF-4111-8C14-1A0F3B343C39}" type="pres">
      <dgm:prSet presAssocID="{1DAF5D65-7A91-4F15-9855-7783842B9566}" presName="spaceA" presStyleCnt="0"/>
      <dgm:spPr/>
    </dgm:pt>
    <dgm:pt modelId="{39EC3FC7-4145-4877-B34E-C09C289AF0D2}" type="pres">
      <dgm:prSet presAssocID="{CA2A2B4C-8D81-4817-8B48-CF58D3927324}" presName="space" presStyleCnt="0"/>
      <dgm:spPr/>
    </dgm:pt>
    <dgm:pt modelId="{9FCE48D9-F08C-4047-AC34-8FBFECDD47A6}" type="pres">
      <dgm:prSet presAssocID="{4250649B-9DA5-492A-AB61-CD2ED1872DE2}" presName="compositeB" presStyleCnt="0"/>
      <dgm:spPr/>
    </dgm:pt>
    <dgm:pt modelId="{ED11463C-4C8C-4E0F-A85B-0D10FC755562}" type="pres">
      <dgm:prSet presAssocID="{4250649B-9DA5-492A-AB61-CD2ED1872DE2}" presName="textB" presStyleLbl="revTx" presStyleIdx="3" presStyleCnt="4">
        <dgm:presLayoutVars>
          <dgm:bulletEnabled val="1"/>
        </dgm:presLayoutVars>
      </dgm:prSet>
      <dgm:spPr/>
    </dgm:pt>
    <dgm:pt modelId="{45991595-C248-4FE4-B175-84BE1E570A16}" type="pres">
      <dgm:prSet presAssocID="{4250649B-9DA5-492A-AB61-CD2ED1872DE2}" presName="circleB" presStyleLbl="node1" presStyleIdx="3" presStyleCnt="4"/>
      <dgm:spPr>
        <a:solidFill>
          <a:srgbClr val="FFC000"/>
        </a:solidFill>
      </dgm:spPr>
    </dgm:pt>
    <dgm:pt modelId="{61C356AC-E128-43D5-AD2C-6A2636A1A078}" type="pres">
      <dgm:prSet presAssocID="{4250649B-9DA5-492A-AB61-CD2ED1872DE2}" presName="spaceB" presStyleCnt="0"/>
      <dgm:spPr/>
    </dgm:pt>
  </dgm:ptLst>
  <dgm:cxnLst>
    <dgm:cxn modelId="{61267A03-D313-4562-A6E3-CCE290EA3AB3}" type="presOf" srcId="{84185E18-0E1B-47E2-A681-9A7EDC65C573}" destId="{8E8A055E-4761-4893-842A-F95BBBCE7579}" srcOrd="0" destOrd="0" presId="urn:microsoft.com/office/officeart/2005/8/layout/hProcess11"/>
    <dgm:cxn modelId="{16698605-044C-48B7-9222-786D5D1BD15E}" type="presOf" srcId="{9037F6ED-7031-44BB-B1B9-E44D07115413}" destId="{57B07153-379E-4B05-9870-413C79BB5FC2}" srcOrd="0" destOrd="1" presId="urn:microsoft.com/office/officeart/2005/8/layout/hProcess11"/>
    <dgm:cxn modelId="{37077407-604C-4AB5-9607-A8962195B871}" srcId="{1DAF5D65-7A91-4F15-9855-7783842B9566}" destId="{D99FD1DE-9F99-4402-A051-D8B1137BD608}" srcOrd="0" destOrd="0" parTransId="{87809AA3-1D53-48E3-B425-DD652995A78C}" sibTransId="{3511006D-8B03-4954-9BC5-A23BF6AFDECB}"/>
    <dgm:cxn modelId="{4BBB9407-757F-4003-AF8E-DAE3B5F77230}" srcId="{84185E18-0E1B-47E2-A681-9A7EDC65C573}" destId="{1EE029D7-8679-4508-96F3-F49392F06FEE}" srcOrd="0" destOrd="0" parTransId="{59C61E4B-4B7E-4BE9-9B30-E767CF317484}" sibTransId="{9A8C7DEA-7CD5-4AB8-9F97-9D7492CAEEF1}"/>
    <dgm:cxn modelId="{16830918-B549-4215-BC01-01C4EEA47810}" type="presOf" srcId="{1DAF5D65-7A91-4F15-9855-7783842B9566}" destId="{62A5E295-7837-4329-B841-62FA4592DA02}" srcOrd="0" destOrd="0" presId="urn:microsoft.com/office/officeart/2005/8/layout/hProcess11"/>
    <dgm:cxn modelId="{634BF41B-79D4-40A4-AA83-1C891E8260B4}" type="presOf" srcId="{BD6FF470-9225-43BE-A90E-8738B186DE16}" destId="{ED11463C-4C8C-4E0F-A85B-0D10FC755562}" srcOrd="0" destOrd="1" presId="urn:microsoft.com/office/officeart/2005/8/layout/hProcess11"/>
    <dgm:cxn modelId="{FF6EB461-C4BC-4A3A-86DD-9CEEBCADEAD0}" srcId="{1EE029D7-8679-4508-96F3-F49392F06FEE}" destId="{08DC7E31-DCC9-4C21-9F56-5F3B85A27B25}" srcOrd="0" destOrd="0" parTransId="{B171B359-8FE3-408E-A557-A058AC9061E8}" sibTransId="{E8CD15A9-E1B8-48BD-A37E-924BBF323647}"/>
    <dgm:cxn modelId="{48A80276-F7B1-4AAA-ACAE-DD09192F4362}" srcId="{84185E18-0E1B-47E2-A681-9A7EDC65C573}" destId="{4250649B-9DA5-492A-AB61-CD2ED1872DE2}" srcOrd="3" destOrd="0" parTransId="{ED81AF91-2041-4D10-A16F-A42522D990C2}" sibTransId="{9FA03E2A-D3D0-4E23-A6C2-6982C46A10D1}"/>
    <dgm:cxn modelId="{2F06DE5A-B6DF-49E4-9487-A1DE585B1C84}" srcId="{84185E18-0E1B-47E2-A681-9A7EDC65C573}" destId="{E3308DB6-F69A-45A1-B688-0A1B72601785}" srcOrd="1" destOrd="0" parTransId="{3CD0D2A7-C957-4F50-892F-5BD69363D388}" sibTransId="{8E9AB971-8971-4DC5-9122-3F5C2E4C4684}"/>
    <dgm:cxn modelId="{6AF9B1A2-8C8C-47C2-B5CF-AD40281413D6}" type="presOf" srcId="{E3308DB6-F69A-45A1-B688-0A1B72601785}" destId="{57B07153-379E-4B05-9870-413C79BB5FC2}" srcOrd="0" destOrd="0" presId="urn:microsoft.com/office/officeart/2005/8/layout/hProcess11"/>
    <dgm:cxn modelId="{DD34C8A5-FB4C-433E-A406-16E9158A3063}" srcId="{4250649B-9DA5-492A-AB61-CD2ED1872DE2}" destId="{BD6FF470-9225-43BE-A90E-8738B186DE16}" srcOrd="0" destOrd="0" parTransId="{F55EDA90-F73F-4FB8-A1AE-C98C4E1EB879}" sibTransId="{DAF24E51-EB2F-4BEA-A09D-8808197B0479}"/>
    <dgm:cxn modelId="{DB0C29BD-6ED8-4078-997F-200875C2C36D}" type="presOf" srcId="{1EE029D7-8679-4508-96F3-F49392F06FEE}" destId="{2876C8E9-561E-4390-994E-24A8B04EE904}" srcOrd="0" destOrd="0" presId="urn:microsoft.com/office/officeart/2005/8/layout/hProcess11"/>
    <dgm:cxn modelId="{B32AC7C2-A7CA-46B1-B5D7-A3C2ECDE9469}" type="presOf" srcId="{08DC7E31-DCC9-4C21-9F56-5F3B85A27B25}" destId="{2876C8E9-561E-4390-994E-24A8B04EE904}" srcOrd="0" destOrd="1" presId="urn:microsoft.com/office/officeart/2005/8/layout/hProcess11"/>
    <dgm:cxn modelId="{387801C3-76C9-4CDC-835A-C32BF7BC0B18}" srcId="{84185E18-0E1B-47E2-A681-9A7EDC65C573}" destId="{1DAF5D65-7A91-4F15-9855-7783842B9566}" srcOrd="2" destOrd="0" parTransId="{48A71441-1ED3-4E77-B8F5-29F2DC3394EA}" sibTransId="{CA2A2B4C-8D81-4817-8B48-CF58D3927324}"/>
    <dgm:cxn modelId="{9C2D00CC-5AD0-4D31-9D7D-F60722C3F38F}" type="presOf" srcId="{D99FD1DE-9F99-4402-A051-D8B1137BD608}" destId="{62A5E295-7837-4329-B841-62FA4592DA02}" srcOrd="0" destOrd="1" presId="urn:microsoft.com/office/officeart/2005/8/layout/hProcess11"/>
    <dgm:cxn modelId="{EE4EA6EF-E9A7-4EE9-8D94-D07A2EAFC4D2}" srcId="{E3308DB6-F69A-45A1-B688-0A1B72601785}" destId="{9037F6ED-7031-44BB-B1B9-E44D07115413}" srcOrd="0" destOrd="0" parTransId="{9E4C9A65-0A77-4FFC-95E2-746E1B55003D}" sibTransId="{DAAD704F-128B-4846-AB57-18A5F86CF093}"/>
    <dgm:cxn modelId="{E3D8CCF8-E10E-48C0-A996-B8E6A3AC5304}" type="presOf" srcId="{4250649B-9DA5-492A-AB61-CD2ED1872DE2}" destId="{ED11463C-4C8C-4E0F-A85B-0D10FC755562}" srcOrd="0" destOrd="0" presId="urn:microsoft.com/office/officeart/2005/8/layout/hProcess11"/>
    <dgm:cxn modelId="{883080D6-E258-4E10-9F52-C5420E36CC2C}" type="presParOf" srcId="{8E8A055E-4761-4893-842A-F95BBBCE7579}" destId="{64089CA2-07CC-4E55-AC34-31F8BEBBD922}" srcOrd="0" destOrd="0" presId="urn:microsoft.com/office/officeart/2005/8/layout/hProcess11"/>
    <dgm:cxn modelId="{BC78CB74-956F-4612-A428-EF03700737BB}" type="presParOf" srcId="{8E8A055E-4761-4893-842A-F95BBBCE7579}" destId="{D8F4D1F5-F1E2-41F1-9883-53247F25B12C}" srcOrd="1" destOrd="0" presId="urn:microsoft.com/office/officeart/2005/8/layout/hProcess11"/>
    <dgm:cxn modelId="{F457644F-6D33-402F-80C9-2792A996F642}" type="presParOf" srcId="{D8F4D1F5-F1E2-41F1-9883-53247F25B12C}" destId="{7DD7E9B7-476C-46A0-85B3-9E419FCF3AE5}" srcOrd="0" destOrd="0" presId="urn:microsoft.com/office/officeart/2005/8/layout/hProcess11"/>
    <dgm:cxn modelId="{1FCF6F75-D55D-4CD1-907E-E9BDF87C11BD}" type="presParOf" srcId="{7DD7E9B7-476C-46A0-85B3-9E419FCF3AE5}" destId="{2876C8E9-561E-4390-994E-24A8B04EE904}" srcOrd="0" destOrd="0" presId="urn:microsoft.com/office/officeart/2005/8/layout/hProcess11"/>
    <dgm:cxn modelId="{A31FE7F3-266A-457F-9651-93EC27CADFD0}" type="presParOf" srcId="{7DD7E9B7-476C-46A0-85B3-9E419FCF3AE5}" destId="{FE723064-93CA-42A8-845B-364F35DC2154}" srcOrd="1" destOrd="0" presId="urn:microsoft.com/office/officeart/2005/8/layout/hProcess11"/>
    <dgm:cxn modelId="{A295226D-2AD5-443B-AD81-33D72D05BF0F}" type="presParOf" srcId="{7DD7E9B7-476C-46A0-85B3-9E419FCF3AE5}" destId="{D6AF291A-0CB9-440B-A8B6-BC6E50A8B7FC}" srcOrd="2" destOrd="0" presId="urn:microsoft.com/office/officeart/2005/8/layout/hProcess11"/>
    <dgm:cxn modelId="{7A3E4EB0-DEEC-4042-9C7F-CB52F70E0BC8}" type="presParOf" srcId="{D8F4D1F5-F1E2-41F1-9883-53247F25B12C}" destId="{5D18E881-93D8-43C4-BE34-8C638935F9DB}" srcOrd="1" destOrd="0" presId="urn:microsoft.com/office/officeart/2005/8/layout/hProcess11"/>
    <dgm:cxn modelId="{BF439FCC-2BCA-4ABC-BA46-8F8379C25109}" type="presParOf" srcId="{D8F4D1F5-F1E2-41F1-9883-53247F25B12C}" destId="{A8B232B0-1D9C-425B-9092-05FA109C3931}" srcOrd="2" destOrd="0" presId="urn:microsoft.com/office/officeart/2005/8/layout/hProcess11"/>
    <dgm:cxn modelId="{99E2AF23-1D1C-4A0D-BF59-1B55C673BB4F}" type="presParOf" srcId="{A8B232B0-1D9C-425B-9092-05FA109C3931}" destId="{57B07153-379E-4B05-9870-413C79BB5FC2}" srcOrd="0" destOrd="0" presId="urn:microsoft.com/office/officeart/2005/8/layout/hProcess11"/>
    <dgm:cxn modelId="{00605E7C-77C2-45AC-821B-9BE5DCACAD58}" type="presParOf" srcId="{A8B232B0-1D9C-425B-9092-05FA109C3931}" destId="{9FADD755-9295-482C-B623-10C9A8509C2C}" srcOrd="1" destOrd="0" presId="urn:microsoft.com/office/officeart/2005/8/layout/hProcess11"/>
    <dgm:cxn modelId="{15D030CB-3A30-42DC-8CFC-F07DBD1691F1}" type="presParOf" srcId="{A8B232B0-1D9C-425B-9092-05FA109C3931}" destId="{6415CA2D-3CE6-4EFE-A247-11B9F9E27856}" srcOrd="2" destOrd="0" presId="urn:microsoft.com/office/officeart/2005/8/layout/hProcess11"/>
    <dgm:cxn modelId="{7A5C8F83-E637-4A58-9EFD-78D267F95693}" type="presParOf" srcId="{D8F4D1F5-F1E2-41F1-9883-53247F25B12C}" destId="{A09D7C42-C224-4B23-8B57-5AFD266B8B5B}" srcOrd="3" destOrd="0" presId="urn:microsoft.com/office/officeart/2005/8/layout/hProcess11"/>
    <dgm:cxn modelId="{1773998E-6489-434A-8404-2DB294E58D7F}" type="presParOf" srcId="{D8F4D1F5-F1E2-41F1-9883-53247F25B12C}" destId="{7894DF11-A70D-425F-A321-AA5D365B18AC}" srcOrd="4" destOrd="0" presId="urn:microsoft.com/office/officeart/2005/8/layout/hProcess11"/>
    <dgm:cxn modelId="{145306FA-CDE1-4EC4-A3EA-B8417AA66C5D}" type="presParOf" srcId="{7894DF11-A70D-425F-A321-AA5D365B18AC}" destId="{62A5E295-7837-4329-B841-62FA4592DA02}" srcOrd="0" destOrd="0" presId="urn:microsoft.com/office/officeart/2005/8/layout/hProcess11"/>
    <dgm:cxn modelId="{80982869-EC8C-4D77-B8FC-604BD06AB982}" type="presParOf" srcId="{7894DF11-A70D-425F-A321-AA5D365B18AC}" destId="{F1BD01AB-11AD-456D-BADD-EF0C908624E9}" srcOrd="1" destOrd="0" presId="urn:microsoft.com/office/officeart/2005/8/layout/hProcess11"/>
    <dgm:cxn modelId="{A9A3907B-C609-4569-9228-EF772617D58E}" type="presParOf" srcId="{7894DF11-A70D-425F-A321-AA5D365B18AC}" destId="{AE1607E1-49DF-4111-8C14-1A0F3B343C39}" srcOrd="2" destOrd="0" presId="urn:microsoft.com/office/officeart/2005/8/layout/hProcess11"/>
    <dgm:cxn modelId="{5B437622-4314-4860-9872-7F36DA0A38CD}" type="presParOf" srcId="{D8F4D1F5-F1E2-41F1-9883-53247F25B12C}" destId="{39EC3FC7-4145-4877-B34E-C09C289AF0D2}" srcOrd="5" destOrd="0" presId="urn:microsoft.com/office/officeart/2005/8/layout/hProcess11"/>
    <dgm:cxn modelId="{A6247FA1-4B0C-4213-9F5E-9D8288E91580}" type="presParOf" srcId="{D8F4D1F5-F1E2-41F1-9883-53247F25B12C}" destId="{9FCE48D9-F08C-4047-AC34-8FBFECDD47A6}" srcOrd="6" destOrd="0" presId="urn:microsoft.com/office/officeart/2005/8/layout/hProcess11"/>
    <dgm:cxn modelId="{63AA85FC-BE57-40C8-8CC7-57D224D10167}" type="presParOf" srcId="{9FCE48D9-F08C-4047-AC34-8FBFECDD47A6}" destId="{ED11463C-4C8C-4E0F-A85B-0D10FC755562}" srcOrd="0" destOrd="0" presId="urn:microsoft.com/office/officeart/2005/8/layout/hProcess11"/>
    <dgm:cxn modelId="{2F2B8402-A625-4673-8401-2474B3969B18}" type="presParOf" srcId="{9FCE48D9-F08C-4047-AC34-8FBFECDD47A6}" destId="{45991595-C248-4FE4-B175-84BE1E570A16}" srcOrd="1" destOrd="0" presId="urn:microsoft.com/office/officeart/2005/8/layout/hProcess11"/>
    <dgm:cxn modelId="{3AA0BD65-6D0E-4677-91C9-F75188C38808}" type="presParOf" srcId="{9FCE48D9-F08C-4047-AC34-8FBFECDD47A6}" destId="{61C356AC-E128-43D5-AD2C-6A2636A1A078}"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89CA2-07CC-4E55-AC34-31F8BEBBD922}">
      <dsp:nvSpPr>
        <dsp:cNvPr id="0" name=""/>
        <dsp:cNvSpPr/>
      </dsp:nvSpPr>
      <dsp:spPr>
        <a:xfrm>
          <a:off x="0" y="2057397"/>
          <a:ext cx="9372600" cy="1143003"/>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EECC16-6871-4880-A57E-F28A72FA2A59}">
      <dsp:nvSpPr>
        <dsp:cNvPr id="0" name=""/>
        <dsp:cNvSpPr/>
      </dsp:nvSpPr>
      <dsp:spPr>
        <a:xfrm>
          <a:off x="3867" y="0"/>
          <a:ext cx="155279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n-US" sz="1600" b="1" kern="1200"/>
            <a:t>April 26/27, 2020</a:t>
          </a:r>
          <a:endParaRPr lang="en-US" sz="1600" kern="1200"/>
        </a:p>
        <a:p>
          <a:pPr marL="114300" lvl="1" indent="-114300" algn="l" defTabSz="533400">
            <a:lnSpc>
              <a:spcPct val="90000"/>
            </a:lnSpc>
            <a:spcBef>
              <a:spcPct val="0"/>
            </a:spcBef>
            <a:spcAft>
              <a:spcPct val="15000"/>
            </a:spcAft>
            <a:buChar char="•"/>
          </a:pPr>
          <a:r>
            <a:rPr lang="en-US" sz="1200" kern="1200"/>
            <a:t>DHE received FY19 screening results for NECHE institutions (610 CMR 13.03(1)(a))</a:t>
          </a:r>
        </a:p>
      </dsp:txBody>
      <dsp:txXfrm>
        <a:off x="3867" y="0"/>
        <a:ext cx="1552794" cy="2103119"/>
      </dsp:txXfrm>
    </dsp:sp>
    <dsp:sp modelId="{73E752CE-2D41-4F75-80C1-EE9AC13045C8}">
      <dsp:nvSpPr>
        <dsp:cNvPr id="0" name=""/>
        <dsp:cNvSpPr/>
      </dsp:nvSpPr>
      <dsp:spPr>
        <a:xfrm>
          <a:off x="631868" y="2480503"/>
          <a:ext cx="296792" cy="29679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9145A7-AC46-4B19-9A21-2B34910B42E6}">
      <dsp:nvSpPr>
        <dsp:cNvPr id="0" name=""/>
        <dsp:cNvSpPr/>
      </dsp:nvSpPr>
      <dsp:spPr>
        <a:xfrm>
          <a:off x="1634301" y="3154679"/>
          <a:ext cx="155279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marL="0" lvl="0" indent="0" algn="l" defTabSz="711200">
            <a:lnSpc>
              <a:spcPct val="90000"/>
            </a:lnSpc>
            <a:spcBef>
              <a:spcPct val="0"/>
            </a:spcBef>
            <a:spcAft>
              <a:spcPct val="35000"/>
            </a:spcAft>
            <a:buNone/>
          </a:pPr>
          <a:r>
            <a:rPr lang="en-US" sz="1600" b="1" kern="1200"/>
            <a:t>June 12, 2020</a:t>
          </a:r>
          <a:endParaRPr lang="en-US" sz="1600" kern="1200"/>
        </a:p>
        <a:p>
          <a:pPr marL="114300" lvl="1" indent="-114300" algn="l" defTabSz="533400">
            <a:lnSpc>
              <a:spcPct val="90000"/>
            </a:lnSpc>
            <a:spcBef>
              <a:spcPct val="0"/>
            </a:spcBef>
            <a:spcAft>
              <a:spcPct val="15000"/>
            </a:spcAft>
            <a:buChar char="•"/>
          </a:pPr>
          <a:r>
            <a:rPr lang="en-US" sz="1200" kern="1200"/>
            <a:t>DHE sent “you have screened in” letters to NECHE institutions (610 CMR 13.03(1)(c))</a:t>
          </a:r>
        </a:p>
      </dsp:txBody>
      <dsp:txXfrm>
        <a:off x="1634301" y="3154679"/>
        <a:ext cx="1552794" cy="2103119"/>
      </dsp:txXfrm>
    </dsp:sp>
    <dsp:sp modelId="{37526B8C-A2CC-460E-B262-582B85A49E12}">
      <dsp:nvSpPr>
        <dsp:cNvPr id="0" name=""/>
        <dsp:cNvSpPr/>
      </dsp:nvSpPr>
      <dsp:spPr>
        <a:xfrm>
          <a:off x="2262302" y="2480503"/>
          <a:ext cx="296792" cy="29679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8BABFA-B501-414B-806D-84E1D98EEA50}">
      <dsp:nvSpPr>
        <dsp:cNvPr id="0" name=""/>
        <dsp:cNvSpPr/>
      </dsp:nvSpPr>
      <dsp:spPr>
        <a:xfrm>
          <a:off x="3264735" y="0"/>
          <a:ext cx="155279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n-US" sz="1600" b="1" kern="1200"/>
            <a:t>July – September 2020</a:t>
          </a:r>
          <a:endParaRPr lang="en-US" sz="1600" kern="1200"/>
        </a:p>
        <a:p>
          <a:pPr marL="114300" lvl="1" indent="-114300" algn="l" defTabSz="533400">
            <a:lnSpc>
              <a:spcPct val="90000"/>
            </a:lnSpc>
            <a:spcBef>
              <a:spcPct val="0"/>
            </a:spcBef>
            <a:spcAft>
              <a:spcPct val="15000"/>
            </a:spcAft>
            <a:buChar char="•"/>
          </a:pPr>
          <a:r>
            <a:rPr lang="en-US" sz="1200" kern="1200"/>
            <a:t>DHE discussed financial screening results with NECHE institutions</a:t>
          </a:r>
        </a:p>
      </dsp:txBody>
      <dsp:txXfrm>
        <a:off x="3264735" y="0"/>
        <a:ext cx="1552794" cy="2103119"/>
      </dsp:txXfrm>
    </dsp:sp>
    <dsp:sp modelId="{008F9E37-A972-4074-B97F-359D09C51E5A}">
      <dsp:nvSpPr>
        <dsp:cNvPr id="0" name=""/>
        <dsp:cNvSpPr/>
      </dsp:nvSpPr>
      <dsp:spPr>
        <a:xfrm>
          <a:off x="3892736" y="2480503"/>
          <a:ext cx="296792" cy="29679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A519E6-36A0-4A4B-98E7-0A2BCA0C1086}">
      <dsp:nvSpPr>
        <dsp:cNvPr id="0" name=""/>
        <dsp:cNvSpPr/>
      </dsp:nvSpPr>
      <dsp:spPr>
        <a:xfrm>
          <a:off x="4895169" y="3154679"/>
          <a:ext cx="155279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marL="0" lvl="0" indent="0" algn="l" defTabSz="711200">
            <a:lnSpc>
              <a:spcPct val="90000"/>
            </a:lnSpc>
            <a:spcBef>
              <a:spcPct val="0"/>
            </a:spcBef>
            <a:spcAft>
              <a:spcPct val="35000"/>
            </a:spcAft>
            <a:buNone/>
          </a:pPr>
          <a:r>
            <a:rPr lang="en-US" sz="1600" b="1" kern="1200"/>
            <a:t>August 2020</a:t>
          </a:r>
          <a:endParaRPr lang="en-US" sz="1600" kern="1200"/>
        </a:p>
        <a:p>
          <a:pPr marL="114300" lvl="1" indent="-114300" algn="l" defTabSz="533400">
            <a:lnSpc>
              <a:spcPct val="90000"/>
            </a:lnSpc>
            <a:spcBef>
              <a:spcPct val="0"/>
            </a:spcBef>
            <a:spcAft>
              <a:spcPct val="15000"/>
            </a:spcAft>
            <a:buChar char="•"/>
          </a:pPr>
          <a:r>
            <a:rPr lang="en-US" sz="1200" kern="1200"/>
            <a:t>DHE screened non-NECHE institutions (610 CMR 13.03(1)(a); 610 CMR 13.03(1)(c))</a:t>
          </a:r>
        </a:p>
      </dsp:txBody>
      <dsp:txXfrm>
        <a:off x="4895169" y="3154679"/>
        <a:ext cx="1552794" cy="2103119"/>
      </dsp:txXfrm>
    </dsp:sp>
    <dsp:sp modelId="{9329CEE5-29D2-4E60-876F-37AFFEBEF993}">
      <dsp:nvSpPr>
        <dsp:cNvPr id="0" name=""/>
        <dsp:cNvSpPr/>
      </dsp:nvSpPr>
      <dsp:spPr>
        <a:xfrm>
          <a:off x="5523170" y="2480503"/>
          <a:ext cx="296792" cy="29679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5A05A3-5AC2-4DAA-8AD4-B01513B4FB5E}">
      <dsp:nvSpPr>
        <dsp:cNvPr id="0" name=""/>
        <dsp:cNvSpPr/>
      </dsp:nvSpPr>
      <dsp:spPr>
        <a:xfrm>
          <a:off x="6525604" y="0"/>
          <a:ext cx="1905868"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n-US" sz="1600" b="1" kern="1200"/>
            <a:t>October 2020</a:t>
          </a:r>
        </a:p>
        <a:p>
          <a:pPr marL="114300" lvl="1" indent="-114300" algn="l" defTabSz="533400">
            <a:lnSpc>
              <a:spcPct val="90000"/>
            </a:lnSpc>
            <a:spcBef>
              <a:spcPct val="0"/>
            </a:spcBef>
            <a:spcAft>
              <a:spcPct val="15000"/>
            </a:spcAft>
            <a:buChar char="•"/>
          </a:pPr>
          <a:r>
            <a:rPr lang="en-US" sz="1200" kern="1200"/>
            <a:t>DHE sent “further action needed” letters notifying institutions they “may be at risk of imminent closure”- </a:t>
          </a:r>
          <a:r>
            <a:rPr lang="en-US" sz="1200" kern="1200">
              <a:effectLst>
                <a:outerShdw blurRad="38100" dist="38100" dir="2700000" algn="tl">
                  <a:srgbClr val="000000">
                    <a:alpha val="43137"/>
                  </a:srgbClr>
                </a:outerShdw>
              </a:effectLst>
            </a:rPr>
            <a:t>Risk Mitigation Plans requested and Phase 1 Contingency Closure </a:t>
          </a:r>
          <a:r>
            <a:rPr lang="en-US" sz="1200" kern="1200"/>
            <a:t> (610 CMR 13.03(2))</a:t>
          </a:r>
        </a:p>
      </dsp:txBody>
      <dsp:txXfrm>
        <a:off x="6525604" y="0"/>
        <a:ext cx="1905868" cy="2103119"/>
      </dsp:txXfrm>
    </dsp:sp>
    <dsp:sp modelId="{251C6D6E-7406-46CE-9A9B-7786F1116D1B}">
      <dsp:nvSpPr>
        <dsp:cNvPr id="0" name=""/>
        <dsp:cNvSpPr/>
      </dsp:nvSpPr>
      <dsp:spPr>
        <a:xfrm>
          <a:off x="7315302" y="2465663"/>
          <a:ext cx="326472" cy="32647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89CA2-07CC-4E55-AC34-31F8BEBBD922}">
      <dsp:nvSpPr>
        <dsp:cNvPr id="0" name=""/>
        <dsp:cNvSpPr/>
      </dsp:nvSpPr>
      <dsp:spPr>
        <a:xfrm>
          <a:off x="0" y="2057397"/>
          <a:ext cx="8305800" cy="1143003"/>
        </a:xfrm>
        <a:prstGeom prst="rightArrow">
          <a:avLst/>
        </a:prstGeom>
        <a:solidFill>
          <a:srgbClr val="CBE3CF"/>
        </a:solidFill>
        <a:ln>
          <a:noFill/>
        </a:ln>
        <a:effectLst/>
      </dsp:spPr>
      <dsp:style>
        <a:lnRef idx="0">
          <a:scrgbClr r="0" g="0" b="0"/>
        </a:lnRef>
        <a:fillRef idx="1">
          <a:scrgbClr r="0" g="0" b="0"/>
        </a:fillRef>
        <a:effectRef idx="0">
          <a:scrgbClr r="0" g="0" b="0"/>
        </a:effectRef>
        <a:fontRef idx="minor"/>
      </dsp:style>
    </dsp:sp>
    <dsp:sp modelId="{2876C8E9-561E-4390-994E-24A8B04EE904}">
      <dsp:nvSpPr>
        <dsp:cNvPr id="0" name=""/>
        <dsp:cNvSpPr/>
      </dsp:nvSpPr>
      <dsp:spPr>
        <a:xfrm>
          <a:off x="3741" y="0"/>
          <a:ext cx="179945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n-US" sz="1600" b="1" kern="1200"/>
            <a:t>November 2020</a:t>
          </a:r>
          <a:endParaRPr lang="en-US" sz="1600" kern="1200"/>
        </a:p>
        <a:p>
          <a:pPr marL="114300" lvl="1" indent="-114300" algn="l" defTabSz="533400">
            <a:lnSpc>
              <a:spcPct val="90000"/>
            </a:lnSpc>
            <a:spcBef>
              <a:spcPct val="0"/>
            </a:spcBef>
            <a:spcAft>
              <a:spcPct val="15000"/>
            </a:spcAft>
            <a:buChar char="•"/>
          </a:pPr>
          <a:r>
            <a:rPr lang="en-US" sz="1200" kern="1200"/>
            <a:t>DHE sent “no further action needed” letters to remaining screened-in institutions (610 CMR 13.03(2))</a:t>
          </a:r>
        </a:p>
      </dsp:txBody>
      <dsp:txXfrm>
        <a:off x="3741" y="0"/>
        <a:ext cx="1799454" cy="2103119"/>
      </dsp:txXfrm>
    </dsp:sp>
    <dsp:sp modelId="{FE723064-93CA-42A8-845B-364F35DC2154}">
      <dsp:nvSpPr>
        <dsp:cNvPr id="0" name=""/>
        <dsp:cNvSpPr/>
      </dsp:nvSpPr>
      <dsp:spPr>
        <a:xfrm>
          <a:off x="640578" y="2366009"/>
          <a:ext cx="525779" cy="525779"/>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B07153-379E-4B05-9870-413C79BB5FC2}">
      <dsp:nvSpPr>
        <dsp:cNvPr id="0" name=""/>
        <dsp:cNvSpPr/>
      </dsp:nvSpPr>
      <dsp:spPr>
        <a:xfrm>
          <a:off x="1893168" y="3154679"/>
          <a:ext cx="179945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marL="0" lvl="0" indent="0" algn="l" defTabSz="711200">
            <a:lnSpc>
              <a:spcPct val="90000"/>
            </a:lnSpc>
            <a:spcBef>
              <a:spcPct val="0"/>
            </a:spcBef>
            <a:spcAft>
              <a:spcPct val="35000"/>
            </a:spcAft>
            <a:buNone/>
          </a:pPr>
          <a:r>
            <a:rPr lang="en-US" sz="1600" b="1" kern="1200"/>
            <a:t>December 23, 2020</a:t>
          </a:r>
          <a:endParaRPr lang="en-US" sz="1600" kern="1200"/>
        </a:p>
        <a:p>
          <a:pPr marL="114300" lvl="1" indent="-114300" algn="l" defTabSz="533400">
            <a:lnSpc>
              <a:spcPct val="90000"/>
            </a:lnSpc>
            <a:spcBef>
              <a:spcPct val="0"/>
            </a:spcBef>
            <a:spcAft>
              <a:spcPct val="15000"/>
            </a:spcAft>
            <a:buChar char="•"/>
          </a:pPr>
          <a:r>
            <a:rPr lang="en-US" sz="1200" kern="1200"/>
            <a:t>DHE sent “moving to monitoring” letters to screened-in institutions (610 CMR 13.03(2)(b)(1))</a:t>
          </a:r>
        </a:p>
      </dsp:txBody>
      <dsp:txXfrm>
        <a:off x="1893168" y="3154679"/>
        <a:ext cx="1799454" cy="2103119"/>
      </dsp:txXfrm>
    </dsp:sp>
    <dsp:sp modelId="{9FADD755-9295-482C-B623-10C9A8509C2C}">
      <dsp:nvSpPr>
        <dsp:cNvPr id="0" name=""/>
        <dsp:cNvSpPr/>
      </dsp:nvSpPr>
      <dsp:spPr>
        <a:xfrm>
          <a:off x="2530006" y="2366009"/>
          <a:ext cx="525779" cy="525779"/>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A5E295-7837-4329-B841-62FA4592DA02}">
      <dsp:nvSpPr>
        <dsp:cNvPr id="0" name=""/>
        <dsp:cNvSpPr/>
      </dsp:nvSpPr>
      <dsp:spPr>
        <a:xfrm>
          <a:off x="3782596" y="0"/>
          <a:ext cx="179945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1">
          <a:noAutofit/>
        </a:bodyPr>
        <a:lstStyle/>
        <a:p>
          <a:pPr marL="0" lvl="0" indent="0" algn="l" defTabSz="711200">
            <a:lnSpc>
              <a:spcPct val="90000"/>
            </a:lnSpc>
            <a:spcBef>
              <a:spcPct val="0"/>
            </a:spcBef>
            <a:spcAft>
              <a:spcPct val="35000"/>
            </a:spcAft>
            <a:buNone/>
          </a:pPr>
          <a:r>
            <a:rPr lang="en-US" sz="1600" b="1" kern="1200"/>
            <a:t>March – June 2021</a:t>
          </a:r>
          <a:endParaRPr lang="en-US" sz="1600" kern="1200"/>
        </a:p>
        <a:p>
          <a:pPr marL="114300" lvl="1" indent="-114300" algn="l" defTabSz="533400">
            <a:lnSpc>
              <a:spcPct val="90000"/>
            </a:lnSpc>
            <a:spcBef>
              <a:spcPct val="0"/>
            </a:spcBef>
            <a:spcAft>
              <a:spcPct val="15000"/>
            </a:spcAft>
            <a:buChar char="•"/>
          </a:pPr>
          <a:r>
            <a:rPr lang="en-US" sz="1200" kern="1200"/>
            <a:t>Ongoing review of institutional risk monitoring quarterly reports (610 CMR 13.03(3))</a:t>
          </a:r>
        </a:p>
      </dsp:txBody>
      <dsp:txXfrm>
        <a:off x="3782596" y="0"/>
        <a:ext cx="1799454" cy="2103119"/>
      </dsp:txXfrm>
    </dsp:sp>
    <dsp:sp modelId="{F1BD01AB-11AD-456D-BADD-EF0C908624E9}">
      <dsp:nvSpPr>
        <dsp:cNvPr id="0" name=""/>
        <dsp:cNvSpPr/>
      </dsp:nvSpPr>
      <dsp:spPr>
        <a:xfrm>
          <a:off x="4419433" y="2366009"/>
          <a:ext cx="525779" cy="525779"/>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11463C-4C8C-4E0F-A85B-0D10FC755562}">
      <dsp:nvSpPr>
        <dsp:cNvPr id="0" name=""/>
        <dsp:cNvSpPr/>
      </dsp:nvSpPr>
      <dsp:spPr>
        <a:xfrm>
          <a:off x="5672023" y="3154679"/>
          <a:ext cx="1799454" cy="2103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1">
          <a:noAutofit/>
        </a:bodyPr>
        <a:lstStyle/>
        <a:p>
          <a:pPr marL="0" lvl="0" indent="0" algn="l" defTabSz="711200">
            <a:lnSpc>
              <a:spcPct val="90000"/>
            </a:lnSpc>
            <a:spcBef>
              <a:spcPct val="0"/>
            </a:spcBef>
            <a:spcAft>
              <a:spcPct val="35000"/>
            </a:spcAft>
            <a:buNone/>
          </a:pPr>
          <a:r>
            <a:rPr lang="en-US" sz="1600" b="1" kern="1200"/>
            <a:t>May 2021</a:t>
          </a:r>
          <a:endParaRPr lang="en-US" sz="1600" kern="1200"/>
        </a:p>
        <a:p>
          <a:pPr marL="114300" lvl="1" indent="-114300" algn="l" defTabSz="533400">
            <a:lnSpc>
              <a:spcPct val="90000"/>
            </a:lnSpc>
            <a:spcBef>
              <a:spcPct val="0"/>
            </a:spcBef>
            <a:spcAft>
              <a:spcPct val="15000"/>
            </a:spcAft>
            <a:buChar char="•"/>
          </a:pPr>
          <a:r>
            <a:rPr lang="en-US" sz="1200" kern="1200"/>
            <a:t>NECHE transmission of FY20 screening results to DHE (610 CMR 13.03(1)(a))</a:t>
          </a:r>
        </a:p>
      </dsp:txBody>
      <dsp:txXfrm>
        <a:off x="5672023" y="3154679"/>
        <a:ext cx="1799454" cy="2103119"/>
      </dsp:txXfrm>
    </dsp:sp>
    <dsp:sp modelId="{45991595-C248-4FE4-B175-84BE1E570A16}">
      <dsp:nvSpPr>
        <dsp:cNvPr id="0" name=""/>
        <dsp:cNvSpPr/>
      </dsp:nvSpPr>
      <dsp:spPr>
        <a:xfrm>
          <a:off x="6308861" y="2366009"/>
          <a:ext cx="525779" cy="525779"/>
        </a:xfrm>
        <a:prstGeom prst="ellipse">
          <a:avLst/>
        </a:prstGeom>
        <a:solidFill>
          <a:srgbClr val="FFC00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383" cy="469745"/>
          </a:xfrm>
          <a:prstGeom prst="rect">
            <a:avLst/>
          </a:prstGeom>
        </p:spPr>
        <p:txBody>
          <a:bodyPr vert="horz" lIns="92456" tIns="46228" rIns="92456" bIns="46228" rtlCol="0"/>
          <a:lstStyle>
            <a:lvl1pPr algn="l">
              <a:defRPr sz="1200"/>
            </a:lvl1pPr>
          </a:lstStyle>
          <a:p>
            <a:pPr>
              <a:defRPr/>
            </a:pPr>
            <a:endParaRPr lang="en-US"/>
          </a:p>
        </p:txBody>
      </p:sp>
      <p:sp>
        <p:nvSpPr>
          <p:cNvPr id="3" name="Date Placeholder 2"/>
          <p:cNvSpPr>
            <a:spLocks noGrp="1"/>
          </p:cNvSpPr>
          <p:nvPr>
            <p:ph type="dt" sz="quarter" idx="1"/>
          </p:nvPr>
        </p:nvSpPr>
        <p:spPr>
          <a:xfrm>
            <a:off x="4022486" y="1"/>
            <a:ext cx="3078383" cy="469745"/>
          </a:xfrm>
          <a:prstGeom prst="rect">
            <a:avLst/>
          </a:prstGeom>
        </p:spPr>
        <p:txBody>
          <a:bodyPr vert="horz" lIns="92456" tIns="46228" rIns="92456" bIns="46228" rtlCol="0"/>
          <a:lstStyle>
            <a:lvl1pPr algn="r">
              <a:defRPr sz="1200"/>
            </a:lvl1pPr>
          </a:lstStyle>
          <a:p>
            <a:pPr>
              <a:defRPr/>
            </a:pPr>
            <a:fld id="{7F4E2125-7391-499B-BD3F-3283162A49BA}" type="datetimeFigureOut">
              <a:rPr lang="en-US"/>
              <a:pPr>
                <a:defRPr/>
              </a:pPr>
              <a:t>6/22/2021</a:t>
            </a:fld>
            <a:endParaRPr lang="en-US"/>
          </a:p>
        </p:txBody>
      </p:sp>
      <p:sp>
        <p:nvSpPr>
          <p:cNvPr id="4" name="Footer Placeholder 3"/>
          <p:cNvSpPr>
            <a:spLocks noGrp="1"/>
          </p:cNvSpPr>
          <p:nvPr>
            <p:ph type="ftr" sz="quarter" idx="2"/>
          </p:nvPr>
        </p:nvSpPr>
        <p:spPr>
          <a:xfrm>
            <a:off x="0" y="8917127"/>
            <a:ext cx="3078383" cy="469745"/>
          </a:xfrm>
          <a:prstGeom prst="rect">
            <a:avLst/>
          </a:prstGeom>
        </p:spPr>
        <p:txBody>
          <a:bodyPr vert="horz" lIns="92456" tIns="46228" rIns="92456" bIns="46228"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4022486" y="8917127"/>
            <a:ext cx="3078383" cy="469745"/>
          </a:xfrm>
          <a:prstGeom prst="rect">
            <a:avLst/>
          </a:prstGeom>
        </p:spPr>
        <p:txBody>
          <a:bodyPr vert="horz" lIns="92456" tIns="46228" rIns="92456" bIns="46228"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8383" cy="469745"/>
          </a:xfrm>
          <a:prstGeom prst="rect">
            <a:avLst/>
          </a:prstGeom>
        </p:spPr>
        <p:txBody>
          <a:bodyPr vert="horz" lIns="92456" tIns="46228" rIns="92456" bIns="46228"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4022486" y="1"/>
            <a:ext cx="3078383" cy="469745"/>
          </a:xfrm>
          <a:prstGeom prst="rect">
            <a:avLst/>
          </a:prstGeom>
        </p:spPr>
        <p:txBody>
          <a:bodyPr vert="horz" lIns="92456" tIns="46228" rIns="92456" bIns="46228" rtlCol="0"/>
          <a:lstStyle>
            <a:lvl1pPr algn="r">
              <a:defRPr sz="1200">
                <a:latin typeface="Arial" pitchFamily="34" charset="0"/>
              </a:defRPr>
            </a:lvl1pPr>
          </a:lstStyle>
          <a:p>
            <a:pPr>
              <a:defRPr/>
            </a:pPr>
            <a:fld id="{20194B77-A949-4472-AF28-F82182E888D2}" type="datetimeFigureOut">
              <a:rPr lang="en-US"/>
              <a:pPr>
                <a:defRPr/>
              </a:pPr>
              <a:t>6/22/2021</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2456" tIns="46228" rIns="92456" bIns="46228" rtlCol="0" anchor="ctr"/>
          <a:lstStyle/>
          <a:p>
            <a:pPr lvl="0"/>
            <a:endParaRPr lang="en-US" noProof="0"/>
          </a:p>
        </p:txBody>
      </p:sp>
      <p:sp>
        <p:nvSpPr>
          <p:cNvPr id="5" name="Notes Placeholder 4"/>
          <p:cNvSpPr>
            <a:spLocks noGrp="1"/>
          </p:cNvSpPr>
          <p:nvPr>
            <p:ph type="body" sz="quarter" idx="3"/>
          </p:nvPr>
        </p:nvSpPr>
        <p:spPr>
          <a:xfrm>
            <a:off x="710891" y="4460168"/>
            <a:ext cx="5680693" cy="4224494"/>
          </a:xfrm>
          <a:prstGeom prst="rect">
            <a:avLst/>
          </a:prstGeom>
        </p:spPr>
        <p:txBody>
          <a:bodyPr vert="horz" lIns="92456" tIns="46228" rIns="92456" bIns="4622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17127"/>
            <a:ext cx="3078383" cy="469745"/>
          </a:xfrm>
          <a:prstGeom prst="rect">
            <a:avLst/>
          </a:prstGeom>
        </p:spPr>
        <p:txBody>
          <a:bodyPr vert="horz" lIns="92456" tIns="46228" rIns="92456" bIns="46228"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4022486" y="8917127"/>
            <a:ext cx="3078383" cy="469745"/>
          </a:xfrm>
          <a:prstGeom prst="rect">
            <a:avLst/>
          </a:prstGeom>
        </p:spPr>
        <p:txBody>
          <a:bodyPr vert="horz" lIns="92456" tIns="46228" rIns="92456" bIns="46228"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1</a:t>
            </a:fld>
            <a:endParaRPr lang="en-US"/>
          </a:p>
        </p:txBody>
      </p:sp>
    </p:spTree>
    <p:extLst>
      <p:ext uri="{BB962C8B-B14F-4D97-AF65-F5344CB8AC3E}">
        <p14:creationId xmlns:p14="http://schemas.microsoft.com/office/powerpoint/2010/main" val="1849959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10</a:t>
            </a:fld>
            <a:endParaRPr lang="en-US"/>
          </a:p>
        </p:txBody>
      </p:sp>
    </p:spTree>
    <p:extLst>
      <p:ext uri="{BB962C8B-B14F-4D97-AF65-F5344CB8AC3E}">
        <p14:creationId xmlns:p14="http://schemas.microsoft.com/office/powerpoint/2010/main" val="3522955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11</a:t>
            </a:fld>
            <a:endParaRPr lang="en-US"/>
          </a:p>
        </p:txBody>
      </p:sp>
    </p:spTree>
    <p:extLst>
      <p:ext uri="{BB962C8B-B14F-4D97-AF65-F5344CB8AC3E}">
        <p14:creationId xmlns:p14="http://schemas.microsoft.com/office/powerpoint/2010/main" val="2172008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12</a:t>
            </a:fld>
            <a:endParaRPr lang="en-US"/>
          </a:p>
        </p:txBody>
      </p:sp>
    </p:spTree>
    <p:extLst>
      <p:ext uri="{BB962C8B-B14F-4D97-AF65-F5344CB8AC3E}">
        <p14:creationId xmlns:p14="http://schemas.microsoft.com/office/powerpoint/2010/main" val="2454189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13</a:t>
            </a:fld>
            <a:endParaRPr lang="en-US"/>
          </a:p>
        </p:txBody>
      </p:sp>
    </p:spTree>
    <p:extLst>
      <p:ext uri="{BB962C8B-B14F-4D97-AF65-F5344CB8AC3E}">
        <p14:creationId xmlns:p14="http://schemas.microsoft.com/office/powerpoint/2010/main" val="4718754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BB9955-C99C-334D-AD7F-04965CA662D8}" type="slidenum">
              <a:rPr lang="en-US" smtClean="0"/>
              <a:t>14</a:t>
            </a:fld>
            <a:endParaRPr lang="en-US"/>
          </a:p>
        </p:txBody>
      </p:sp>
    </p:spTree>
    <p:extLst>
      <p:ext uri="{BB962C8B-B14F-4D97-AF65-F5344CB8AC3E}">
        <p14:creationId xmlns:p14="http://schemas.microsoft.com/office/powerpoint/2010/main" val="3424863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15</a:t>
            </a:fld>
            <a:endParaRPr lang="en-US"/>
          </a:p>
        </p:txBody>
      </p:sp>
    </p:spTree>
    <p:extLst>
      <p:ext uri="{BB962C8B-B14F-4D97-AF65-F5344CB8AC3E}">
        <p14:creationId xmlns:p14="http://schemas.microsoft.com/office/powerpoint/2010/main" val="2547106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16</a:t>
            </a:fld>
            <a:endParaRPr lang="en-US"/>
          </a:p>
        </p:txBody>
      </p:sp>
    </p:spTree>
    <p:extLst>
      <p:ext uri="{BB962C8B-B14F-4D97-AF65-F5344CB8AC3E}">
        <p14:creationId xmlns:p14="http://schemas.microsoft.com/office/powerpoint/2010/main" val="17921791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17</a:t>
            </a:fld>
            <a:endParaRPr lang="en-US"/>
          </a:p>
        </p:txBody>
      </p:sp>
    </p:spTree>
    <p:extLst>
      <p:ext uri="{BB962C8B-B14F-4D97-AF65-F5344CB8AC3E}">
        <p14:creationId xmlns:p14="http://schemas.microsoft.com/office/powerpoint/2010/main" val="4283286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18</a:t>
            </a:fld>
            <a:endParaRPr lang="en-US"/>
          </a:p>
        </p:txBody>
      </p:sp>
    </p:spTree>
    <p:extLst>
      <p:ext uri="{BB962C8B-B14F-4D97-AF65-F5344CB8AC3E}">
        <p14:creationId xmlns:p14="http://schemas.microsoft.com/office/powerpoint/2010/main" val="3657170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19</a:t>
            </a:fld>
            <a:endParaRPr lang="en-US"/>
          </a:p>
        </p:txBody>
      </p:sp>
    </p:spTree>
    <p:extLst>
      <p:ext uri="{BB962C8B-B14F-4D97-AF65-F5344CB8AC3E}">
        <p14:creationId xmlns:p14="http://schemas.microsoft.com/office/powerpoint/2010/main" val="334456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8746211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20</a:t>
            </a:fld>
            <a:endParaRPr lang="en-US"/>
          </a:p>
        </p:txBody>
      </p:sp>
    </p:spTree>
    <p:extLst>
      <p:ext uri="{BB962C8B-B14F-4D97-AF65-F5344CB8AC3E}">
        <p14:creationId xmlns:p14="http://schemas.microsoft.com/office/powerpoint/2010/main" val="19994928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21</a:t>
            </a:fld>
            <a:endParaRPr lang="en-US"/>
          </a:p>
        </p:txBody>
      </p:sp>
    </p:spTree>
    <p:extLst>
      <p:ext uri="{BB962C8B-B14F-4D97-AF65-F5344CB8AC3E}">
        <p14:creationId xmlns:p14="http://schemas.microsoft.com/office/powerpoint/2010/main" val="7708439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22</a:t>
            </a:fld>
            <a:endParaRPr lang="en-US"/>
          </a:p>
        </p:txBody>
      </p:sp>
    </p:spTree>
    <p:extLst>
      <p:ext uri="{BB962C8B-B14F-4D97-AF65-F5344CB8AC3E}">
        <p14:creationId xmlns:p14="http://schemas.microsoft.com/office/powerpoint/2010/main" val="32294451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23</a:t>
            </a:fld>
            <a:endParaRPr lang="en-US"/>
          </a:p>
        </p:txBody>
      </p:sp>
    </p:spTree>
    <p:extLst>
      <p:ext uri="{BB962C8B-B14F-4D97-AF65-F5344CB8AC3E}">
        <p14:creationId xmlns:p14="http://schemas.microsoft.com/office/powerpoint/2010/main" val="3297576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24</a:t>
            </a:fld>
            <a:endParaRPr lang="en-US"/>
          </a:p>
        </p:txBody>
      </p:sp>
    </p:spTree>
    <p:extLst>
      <p:ext uri="{BB962C8B-B14F-4D97-AF65-F5344CB8AC3E}">
        <p14:creationId xmlns:p14="http://schemas.microsoft.com/office/powerpoint/2010/main" val="43423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3</a:t>
            </a:fld>
            <a:endParaRPr lang="en-US"/>
          </a:p>
        </p:txBody>
      </p:sp>
    </p:spTree>
    <p:extLst>
      <p:ext uri="{BB962C8B-B14F-4D97-AF65-F5344CB8AC3E}">
        <p14:creationId xmlns:p14="http://schemas.microsoft.com/office/powerpoint/2010/main" val="1463378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4</a:t>
            </a:fld>
            <a:endParaRPr lang="en-US"/>
          </a:p>
        </p:txBody>
      </p:sp>
    </p:spTree>
    <p:extLst>
      <p:ext uri="{BB962C8B-B14F-4D97-AF65-F5344CB8AC3E}">
        <p14:creationId xmlns:p14="http://schemas.microsoft.com/office/powerpoint/2010/main" val="1391722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5</a:t>
            </a:fld>
            <a:endParaRPr lang="en-US"/>
          </a:p>
        </p:txBody>
      </p:sp>
    </p:spTree>
    <p:extLst>
      <p:ext uri="{BB962C8B-B14F-4D97-AF65-F5344CB8AC3E}">
        <p14:creationId xmlns:p14="http://schemas.microsoft.com/office/powerpoint/2010/main" val="1463378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27894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300350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a:pPr>
                <a:defRPr/>
              </a:pPr>
              <a:t>8</a:t>
            </a:fld>
            <a:endParaRPr lang="en-US"/>
          </a:p>
        </p:txBody>
      </p:sp>
    </p:spTree>
    <p:extLst>
      <p:ext uri="{BB962C8B-B14F-4D97-AF65-F5344CB8AC3E}">
        <p14:creationId xmlns:p14="http://schemas.microsoft.com/office/powerpoint/2010/main" val="3016865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9</a:t>
            </a:fld>
            <a:endParaRPr lang="en-US"/>
          </a:p>
        </p:txBody>
      </p:sp>
    </p:spTree>
    <p:extLst>
      <p:ext uri="{BB962C8B-B14F-4D97-AF65-F5344CB8AC3E}">
        <p14:creationId xmlns:p14="http://schemas.microsoft.com/office/powerpoint/2010/main" val="36994047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4234022981"/>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65FEC-FEE0-D047-87C0-B554FE783F2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F1B7E296-60A4-924B-89D5-9711916C487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2B9BF45-B4B6-924B-87B1-B0E9A4EA8564}"/>
              </a:ext>
            </a:extLst>
          </p:cNvPr>
          <p:cNvSpPr>
            <a:spLocks noGrp="1"/>
          </p:cNvSpPr>
          <p:nvPr>
            <p:ph type="dt" sz="half" idx="10"/>
          </p:nvPr>
        </p:nvSpPr>
        <p:spPr/>
        <p:txBody>
          <a:bodyPr/>
          <a:lstStyle/>
          <a:p>
            <a:fld id="{E37244AC-70B0-2444-BFA8-969AD658C36B}" type="datetimeFigureOut">
              <a:rPr lang="en-US" smtClean="0"/>
              <a:t>6/22/2021</a:t>
            </a:fld>
            <a:endParaRPr lang="en-US"/>
          </a:p>
        </p:txBody>
      </p:sp>
      <p:sp>
        <p:nvSpPr>
          <p:cNvPr id="5" name="Footer Placeholder 4">
            <a:extLst>
              <a:ext uri="{FF2B5EF4-FFF2-40B4-BE49-F238E27FC236}">
                <a16:creationId xmlns:a16="http://schemas.microsoft.com/office/drawing/2014/main" id="{543EA7D6-0894-D149-A7C7-4A6873CCAC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A3EDB6-C902-1D4E-AC6A-DA1B054EC319}"/>
              </a:ext>
            </a:extLst>
          </p:cNvPr>
          <p:cNvSpPr>
            <a:spLocks noGrp="1"/>
          </p:cNvSpPr>
          <p:nvPr>
            <p:ph type="sldNum" sz="quarter" idx="12"/>
          </p:nvPr>
        </p:nvSpPr>
        <p:spPr/>
        <p:txBody>
          <a:bodyPr/>
          <a:lstStyle/>
          <a:p>
            <a:fld id="{A0111280-44A5-854A-8250-F59209D3531B}" type="slidenum">
              <a:rPr lang="en-US" smtClean="0"/>
              <a:t>‹#›</a:t>
            </a:fld>
            <a:endParaRPr lang="en-US"/>
          </a:p>
        </p:txBody>
      </p:sp>
    </p:spTree>
    <p:extLst>
      <p:ext uri="{BB962C8B-B14F-4D97-AF65-F5344CB8AC3E}">
        <p14:creationId xmlns:p14="http://schemas.microsoft.com/office/powerpoint/2010/main" val="3943479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40" r:id="rId8"/>
    <p:sldLayoutId id="2147484241" r:id="rId9"/>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DHE.FARMSubmissions@mass.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mass.edu/strategic/documents/June%2029%202020%20FARM%20Annual%20Screening%20Letter.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https://www.mass.edu/strategic/farm.asp"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1BFB0-A7BF-472F-B471-2F64F2F8753F}"/>
              </a:ext>
            </a:extLst>
          </p:cNvPr>
          <p:cNvSpPr>
            <a:spLocks noGrp="1"/>
          </p:cNvSpPr>
          <p:nvPr>
            <p:ph type="ctrTitle"/>
          </p:nvPr>
        </p:nvSpPr>
        <p:spPr/>
        <p:txBody>
          <a:bodyPr>
            <a:normAutofit/>
          </a:bodyPr>
          <a:lstStyle/>
          <a:p>
            <a:r>
              <a:rPr lang="en-US" sz="4000"/>
              <a:t>Financial Assessment and Risk Monitoring (FARM) of Independent Institutions: </a:t>
            </a:r>
            <a:br>
              <a:rPr lang="en-US" sz="4000"/>
            </a:br>
            <a:r>
              <a:rPr lang="en-US" sz="4000"/>
              <a:t>Year 1 Review </a:t>
            </a:r>
          </a:p>
        </p:txBody>
      </p:sp>
      <p:sp>
        <p:nvSpPr>
          <p:cNvPr id="3" name="Text Placeholder 2">
            <a:extLst>
              <a:ext uri="{FF2B5EF4-FFF2-40B4-BE49-F238E27FC236}">
                <a16:creationId xmlns:a16="http://schemas.microsoft.com/office/drawing/2014/main" id="{6232F75E-5DF0-422E-855A-C841D88B1301}"/>
              </a:ext>
            </a:extLst>
          </p:cNvPr>
          <p:cNvSpPr>
            <a:spLocks noGrp="1"/>
          </p:cNvSpPr>
          <p:nvPr>
            <p:ph type="body" sz="quarter" idx="10"/>
          </p:nvPr>
        </p:nvSpPr>
        <p:spPr/>
        <p:txBody>
          <a:bodyPr/>
          <a:lstStyle/>
          <a:p>
            <a:r>
              <a:rPr lang="en-US"/>
              <a:t>Board of Higher Education Meeting, June 22, 2021</a:t>
            </a:r>
          </a:p>
        </p:txBody>
      </p:sp>
    </p:spTree>
    <p:extLst>
      <p:ext uri="{BB962C8B-B14F-4D97-AF65-F5344CB8AC3E}">
        <p14:creationId xmlns:p14="http://schemas.microsoft.com/office/powerpoint/2010/main" val="4093777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BEDAFB-7540-41E3-A548-0DC7F2FA0E54}"/>
              </a:ext>
            </a:extLst>
          </p:cNvPr>
          <p:cNvSpPr>
            <a:spLocks noGrp="1"/>
          </p:cNvSpPr>
          <p:nvPr>
            <p:ph type="title"/>
          </p:nvPr>
        </p:nvSpPr>
        <p:spPr/>
        <p:txBody>
          <a:bodyPr/>
          <a:lstStyle/>
          <a:p>
            <a:r>
              <a:rPr lang="en-US"/>
              <a:t>Financial Screenings </a:t>
            </a:r>
            <a:endParaRPr lang="en-US">
              <a:solidFill>
                <a:srgbClr val="FFFF00"/>
              </a:solidFill>
              <a:cs typeface="Segoe UI Bold"/>
            </a:endParaRPr>
          </a:p>
        </p:txBody>
      </p:sp>
      <p:pic>
        <p:nvPicPr>
          <p:cNvPr id="6" name="Content Placeholder 5">
            <a:extLst>
              <a:ext uri="{FF2B5EF4-FFF2-40B4-BE49-F238E27FC236}">
                <a16:creationId xmlns:a16="http://schemas.microsoft.com/office/drawing/2014/main" id="{A692CBB2-84C4-421C-A650-0345CC69137C}"/>
              </a:ext>
            </a:extLst>
          </p:cNvPr>
          <p:cNvPicPr>
            <a:picLocks noGrp="1" noChangeAspect="1"/>
          </p:cNvPicPr>
          <p:nvPr>
            <p:ph idx="1"/>
          </p:nvPr>
        </p:nvPicPr>
        <p:blipFill>
          <a:blip r:embed="rId3"/>
          <a:stretch>
            <a:fillRect/>
          </a:stretch>
        </p:blipFill>
        <p:spPr>
          <a:xfrm>
            <a:off x="533401" y="1600200"/>
            <a:ext cx="7738706" cy="5029200"/>
          </a:xfrm>
          <a:prstGeom prst="rect">
            <a:avLst/>
          </a:prstGeom>
        </p:spPr>
      </p:pic>
    </p:spTree>
    <p:extLst>
      <p:ext uri="{BB962C8B-B14F-4D97-AF65-F5344CB8AC3E}">
        <p14:creationId xmlns:p14="http://schemas.microsoft.com/office/powerpoint/2010/main" val="1202244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ABEDAFB-7540-41E3-A548-0DC7F2FA0E54}"/>
              </a:ext>
            </a:extLst>
          </p:cNvPr>
          <p:cNvSpPr>
            <a:spLocks noGrp="1"/>
          </p:cNvSpPr>
          <p:nvPr>
            <p:ph type="title"/>
          </p:nvPr>
        </p:nvSpPr>
        <p:spPr/>
        <p:txBody>
          <a:bodyPr/>
          <a:lstStyle/>
          <a:p>
            <a:r>
              <a:rPr lang="en-US"/>
              <a:t>Financial Screenings</a:t>
            </a:r>
            <a:endParaRPr lang="en-US">
              <a:solidFill>
                <a:srgbClr val="FFFF00"/>
              </a:solidFill>
              <a:cs typeface="Segoe UI Bold"/>
            </a:endParaRPr>
          </a:p>
        </p:txBody>
      </p:sp>
      <p:pic>
        <p:nvPicPr>
          <p:cNvPr id="6" name="Picture 5">
            <a:extLst>
              <a:ext uri="{FF2B5EF4-FFF2-40B4-BE49-F238E27FC236}">
                <a16:creationId xmlns:a16="http://schemas.microsoft.com/office/drawing/2014/main" id="{63F50DCD-F3DC-4A0F-B18A-F54EA9703412}"/>
              </a:ext>
            </a:extLst>
          </p:cNvPr>
          <p:cNvPicPr>
            <a:picLocks noChangeAspect="1"/>
          </p:cNvPicPr>
          <p:nvPr/>
        </p:nvPicPr>
        <p:blipFill>
          <a:blip r:embed="rId3"/>
          <a:stretch>
            <a:fillRect/>
          </a:stretch>
        </p:blipFill>
        <p:spPr>
          <a:xfrm>
            <a:off x="304800" y="1600200"/>
            <a:ext cx="8458200" cy="4812182"/>
          </a:xfrm>
          <a:prstGeom prst="rect">
            <a:avLst/>
          </a:prstGeom>
        </p:spPr>
      </p:pic>
    </p:spTree>
    <p:extLst>
      <p:ext uri="{BB962C8B-B14F-4D97-AF65-F5344CB8AC3E}">
        <p14:creationId xmlns:p14="http://schemas.microsoft.com/office/powerpoint/2010/main" val="1063243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463FD5-FCA1-4CBF-B9D7-276603DA6368}"/>
              </a:ext>
            </a:extLst>
          </p:cNvPr>
          <p:cNvSpPr>
            <a:spLocks noGrp="1"/>
          </p:cNvSpPr>
          <p:nvPr>
            <p:ph idx="1"/>
          </p:nvPr>
        </p:nvSpPr>
        <p:spPr>
          <a:xfrm>
            <a:off x="457200" y="2057400"/>
            <a:ext cx="8382000" cy="4800600"/>
          </a:xfrm>
        </p:spPr>
        <p:txBody>
          <a:bodyPr/>
          <a:lstStyle/>
          <a:p>
            <a:pPr indent="-318770"/>
            <a:r>
              <a:rPr lang="en-US" sz="2400"/>
              <a:t>NECHE invited Commissioner &amp; Tom to March NECHE meeting and submitted summary results in April.</a:t>
            </a:r>
            <a:endParaRPr lang="en-US"/>
          </a:p>
          <a:p>
            <a:pPr indent="-318770"/>
            <a:r>
              <a:rPr lang="en-US" sz="2400"/>
              <a:t>Process delays between April-June seeking detail and underlying data from NECHE's financial screenings, then pivoting to recreating workbooks and accessing data from IHEs</a:t>
            </a:r>
            <a:endParaRPr lang="en-US" sz="2400">
              <a:cs typeface="Segoe UI"/>
            </a:endParaRPr>
          </a:p>
          <a:p>
            <a:pPr lvl="1"/>
            <a:r>
              <a:rPr lang="en-US" sz="2000" b="1" u="sng"/>
              <a:t>FY 22 Response</a:t>
            </a:r>
            <a:r>
              <a:rPr lang="en-US" sz="2000"/>
              <a:t>- IHEs now sign a NECHE "Release Form"</a:t>
            </a:r>
            <a:endParaRPr lang="en-US" sz="2000">
              <a:cs typeface="Segoe UI"/>
            </a:endParaRPr>
          </a:p>
          <a:p>
            <a:pPr indent="-318770"/>
            <a:r>
              <a:rPr lang="en-US" sz="2400"/>
              <a:t>Few unique IHEs (e.g., out of state IHEs with MA satellite campus) do no fit well in screening methodology</a:t>
            </a:r>
            <a:endParaRPr lang="en-US" sz="2400">
              <a:cs typeface="Segoe UI"/>
            </a:endParaRPr>
          </a:p>
          <a:p>
            <a:pPr lvl="1"/>
            <a:r>
              <a:rPr lang="en-US" sz="2000" b="1" u="sng"/>
              <a:t>FY22 Response</a:t>
            </a:r>
            <a:r>
              <a:rPr lang="en-US" sz="2000"/>
              <a:t>-  Ongoing analysis; will build upon lessons learned in FY21 to assess the materiality of these distinctions and adapt. </a:t>
            </a:r>
            <a:endParaRPr lang="en-US" sz="2000">
              <a:cs typeface="Segoe UI"/>
            </a:endParaRPr>
          </a:p>
        </p:txBody>
      </p:sp>
      <p:sp>
        <p:nvSpPr>
          <p:cNvPr id="3" name="Text Placeholder 2">
            <a:extLst>
              <a:ext uri="{FF2B5EF4-FFF2-40B4-BE49-F238E27FC236}">
                <a16:creationId xmlns:a16="http://schemas.microsoft.com/office/drawing/2014/main" id="{26B70610-A58C-4162-8CE8-997D415F376B}"/>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A6EC3E64-F197-4986-817B-A3AEE4BDC3D0}"/>
              </a:ext>
            </a:extLst>
          </p:cNvPr>
          <p:cNvSpPr>
            <a:spLocks noGrp="1"/>
          </p:cNvSpPr>
          <p:nvPr>
            <p:ph type="title"/>
          </p:nvPr>
        </p:nvSpPr>
        <p:spPr>
          <a:xfrm>
            <a:off x="304800" y="609600"/>
            <a:ext cx="8686800" cy="1219200"/>
          </a:xfrm>
        </p:spPr>
        <p:txBody>
          <a:bodyPr/>
          <a:lstStyle/>
          <a:p>
            <a:r>
              <a:rPr lang="en-US"/>
              <a:t>Financial Screenings- Observations</a:t>
            </a:r>
            <a:endParaRPr lang="en-US">
              <a:solidFill>
                <a:srgbClr val="FFFF00"/>
              </a:solidFill>
              <a:cs typeface="Segoe UI Bold"/>
            </a:endParaRPr>
          </a:p>
        </p:txBody>
      </p:sp>
    </p:spTree>
    <p:extLst>
      <p:ext uri="{BB962C8B-B14F-4D97-AF65-F5344CB8AC3E}">
        <p14:creationId xmlns:p14="http://schemas.microsoft.com/office/powerpoint/2010/main" val="839110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B666C7-6C7D-40C2-A0C0-B13AC9339D4F}"/>
              </a:ext>
            </a:extLst>
          </p:cNvPr>
          <p:cNvSpPr>
            <a:spLocks noGrp="1"/>
          </p:cNvSpPr>
          <p:nvPr>
            <p:ph idx="1"/>
          </p:nvPr>
        </p:nvSpPr>
        <p:spPr>
          <a:xfrm>
            <a:off x="381000" y="1600200"/>
            <a:ext cx="8382000" cy="5105400"/>
          </a:xfrm>
        </p:spPr>
        <p:txBody>
          <a:bodyPr/>
          <a:lstStyle/>
          <a:p>
            <a:pPr indent="-318770"/>
            <a:r>
              <a:rPr lang="en-US" sz="2000"/>
              <a:t>Institutions were responsive, submitted timely risk mitigation plans, through narratives of “plans.”</a:t>
            </a:r>
            <a:endParaRPr lang="en-US"/>
          </a:p>
          <a:p>
            <a:pPr indent="-318770"/>
            <a:r>
              <a:rPr lang="en-US" sz="2000"/>
              <a:t>DHE completed risk assessments in November-December.</a:t>
            </a:r>
            <a:endParaRPr lang="en-US" sz="2000">
              <a:cs typeface="Segoe UI"/>
            </a:endParaRPr>
          </a:p>
          <a:p>
            <a:pPr lvl="1"/>
            <a:r>
              <a:rPr lang="en-US" sz="1600" b="1" u="sng"/>
              <a:t>FY22 Response-</a:t>
            </a:r>
            <a:r>
              <a:rPr lang="en-US" sz="1600"/>
              <a:t> With the new, DHE-drafted "NECHE release forms;"  business processes operationalized; and COVID impacts on enrollment more certain; DHE can complete risk assessments earlier (October).</a:t>
            </a:r>
          </a:p>
          <a:p>
            <a:pPr indent="-318770"/>
            <a:r>
              <a:rPr lang="en-US" sz="2000"/>
              <a:t>Risk mitigation plans varied in terms of substance and tone; no prescribed format.</a:t>
            </a:r>
            <a:endParaRPr lang="en-US" sz="2000">
              <a:solidFill>
                <a:schemeClr val="accent4"/>
              </a:solidFill>
              <a:cs typeface="Segoe UI"/>
            </a:endParaRPr>
          </a:p>
          <a:p>
            <a:pPr lvl="1"/>
            <a:r>
              <a:rPr lang="en-US" sz="1600" b="1" u="sng"/>
              <a:t>FY22 Response-</a:t>
            </a:r>
            <a:r>
              <a:rPr lang="en-US" sz="1600"/>
              <a:t> IHE Presidents and Trustee chairs will sign Certification attesting IHE has both the means, and willingness (intention) to continue operations through end of next academic year.</a:t>
            </a:r>
          </a:p>
          <a:p>
            <a:pPr indent="-318770"/>
            <a:r>
              <a:rPr lang="en-US" sz="2000"/>
              <a:t>Inconsistent back-up documentation submitted with initial Risk Mitigation plans; follow up required by DHE.</a:t>
            </a:r>
            <a:endParaRPr lang="en-US" sz="2000">
              <a:cs typeface="Segoe UI"/>
            </a:endParaRPr>
          </a:p>
          <a:p>
            <a:pPr lvl="1"/>
            <a:r>
              <a:rPr lang="en-US" sz="1600" b="1" u="sng"/>
              <a:t>FY22 Respons</a:t>
            </a:r>
            <a:r>
              <a:rPr lang="en-US" sz="1600" u="sng"/>
              <a:t>e-</a:t>
            </a:r>
            <a:r>
              <a:rPr lang="en-US" sz="1600"/>
              <a:t> With new NECHE Release DHE will have the ARFE reports sooner in the process and will be able to ask for specific documentation at earlier stage of Risk Mitigation plan process</a:t>
            </a:r>
          </a:p>
          <a:p>
            <a:pPr marL="119062" indent="0">
              <a:buNone/>
            </a:pPr>
            <a:endParaRPr lang="en-US"/>
          </a:p>
        </p:txBody>
      </p:sp>
      <p:sp>
        <p:nvSpPr>
          <p:cNvPr id="3" name="Text Placeholder 2">
            <a:extLst>
              <a:ext uri="{FF2B5EF4-FFF2-40B4-BE49-F238E27FC236}">
                <a16:creationId xmlns:a16="http://schemas.microsoft.com/office/drawing/2014/main" id="{BDB5FA30-4014-4146-86FA-3EBA61BD0927}"/>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00ECA879-0ACD-4E53-9F58-613D4D02FBA3}"/>
              </a:ext>
            </a:extLst>
          </p:cNvPr>
          <p:cNvSpPr>
            <a:spLocks noGrp="1"/>
          </p:cNvSpPr>
          <p:nvPr>
            <p:ph type="title"/>
          </p:nvPr>
        </p:nvSpPr>
        <p:spPr/>
        <p:txBody>
          <a:bodyPr/>
          <a:lstStyle/>
          <a:p>
            <a:r>
              <a:rPr lang="en-US" sz="3600"/>
              <a:t>Financial Assessments and Risk Monitoring- Observations</a:t>
            </a:r>
            <a:endParaRPr lang="en-US" sz="3600">
              <a:solidFill>
                <a:srgbClr val="FFFF00"/>
              </a:solidFill>
              <a:cs typeface="Segoe UI Bold"/>
            </a:endParaRPr>
          </a:p>
        </p:txBody>
      </p:sp>
    </p:spTree>
    <p:extLst>
      <p:ext uri="{BB962C8B-B14F-4D97-AF65-F5344CB8AC3E}">
        <p14:creationId xmlns:p14="http://schemas.microsoft.com/office/powerpoint/2010/main" val="110780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6769-4CC4-5E4D-A25B-B3427622AECC}"/>
              </a:ext>
            </a:extLst>
          </p:cNvPr>
          <p:cNvSpPr>
            <a:spLocks noGrp="1"/>
          </p:cNvSpPr>
          <p:nvPr>
            <p:ph type="ctrTitle"/>
          </p:nvPr>
        </p:nvSpPr>
        <p:spPr>
          <a:xfrm>
            <a:off x="76200" y="0"/>
            <a:ext cx="9007248" cy="990599"/>
          </a:xfrm>
        </p:spPr>
        <p:txBody>
          <a:bodyPr/>
          <a:lstStyle/>
          <a:p>
            <a:r>
              <a:rPr lang="en-US" sz="4000"/>
              <a:t>Contingency Closure Planning </a:t>
            </a:r>
            <a:endParaRPr lang="en-US" sz="4000">
              <a:solidFill>
                <a:srgbClr val="FFFF00"/>
              </a:solidFill>
              <a:cs typeface="Segoe UI Bold"/>
            </a:endParaRPr>
          </a:p>
        </p:txBody>
      </p:sp>
      <p:sp>
        <p:nvSpPr>
          <p:cNvPr id="3" name="Subtitle 2">
            <a:extLst>
              <a:ext uri="{FF2B5EF4-FFF2-40B4-BE49-F238E27FC236}">
                <a16:creationId xmlns:a16="http://schemas.microsoft.com/office/drawing/2014/main" id="{58FC9EE8-59C4-1F44-86F5-F8A0CB6D6B32}"/>
              </a:ext>
            </a:extLst>
          </p:cNvPr>
          <p:cNvSpPr>
            <a:spLocks noGrp="1"/>
          </p:cNvSpPr>
          <p:nvPr>
            <p:ph type="subTitle" idx="1"/>
          </p:nvPr>
        </p:nvSpPr>
        <p:spPr/>
        <p:txBody>
          <a:bodyPr/>
          <a:lstStyle/>
          <a:p>
            <a:endParaRPr lang="en-US"/>
          </a:p>
        </p:txBody>
      </p:sp>
      <p:graphicFrame>
        <p:nvGraphicFramePr>
          <p:cNvPr id="4" name="Table 4">
            <a:extLst>
              <a:ext uri="{FF2B5EF4-FFF2-40B4-BE49-F238E27FC236}">
                <a16:creationId xmlns:a16="http://schemas.microsoft.com/office/drawing/2014/main" id="{09B9C63E-AC14-5B4B-8B09-F2559E952C2A}"/>
              </a:ext>
            </a:extLst>
          </p:cNvPr>
          <p:cNvGraphicFramePr>
            <a:graphicFrameLocks noGrp="1"/>
          </p:cNvGraphicFramePr>
          <p:nvPr>
            <p:extLst>
              <p:ext uri="{D42A27DB-BD31-4B8C-83A1-F6EECF244321}">
                <p14:modId xmlns:p14="http://schemas.microsoft.com/office/powerpoint/2010/main" val="4067838421"/>
              </p:ext>
            </p:extLst>
          </p:nvPr>
        </p:nvGraphicFramePr>
        <p:xfrm>
          <a:off x="104775" y="1066800"/>
          <a:ext cx="9007248" cy="5684520"/>
        </p:xfrm>
        <a:graphic>
          <a:graphicData uri="http://schemas.openxmlformats.org/drawingml/2006/table">
            <a:tbl>
              <a:tblPr firstRow="1" bandRow="1">
                <a:tableStyleId>{7DF18680-E054-41AD-8BC1-D1AEF772440D}</a:tableStyleId>
              </a:tblPr>
              <a:tblGrid>
                <a:gridCol w="1835951">
                  <a:extLst>
                    <a:ext uri="{9D8B030D-6E8A-4147-A177-3AD203B41FA5}">
                      <a16:colId xmlns:a16="http://schemas.microsoft.com/office/drawing/2014/main" val="1628649224"/>
                    </a:ext>
                  </a:extLst>
                </a:gridCol>
                <a:gridCol w="4984175">
                  <a:extLst>
                    <a:ext uri="{9D8B030D-6E8A-4147-A177-3AD203B41FA5}">
                      <a16:colId xmlns:a16="http://schemas.microsoft.com/office/drawing/2014/main" val="1536998781"/>
                    </a:ext>
                  </a:extLst>
                </a:gridCol>
                <a:gridCol w="2187122">
                  <a:extLst>
                    <a:ext uri="{9D8B030D-6E8A-4147-A177-3AD203B41FA5}">
                      <a16:colId xmlns:a16="http://schemas.microsoft.com/office/drawing/2014/main" val="4252932206"/>
                    </a:ext>
                  </a:extLst>
                </a:gridCol>
              </a:tblGrid>
              <a:tr h="879437">
                <a:tc>
                  <a:txBody>
                    <a:bodyPr/>
                    <a:lstStyle/>
                    <a:p>
                      <a:r>
                        <a:rPr lang="en-US" sz="1400"/>
                        <a:t>Phase I (Fall) </a:t>
                      </a:r>
                    </a:p>
                    <a:p>
                      <a:r>
                        <a:rPr lang="en-US" sz="1400"/>
                        <a:t>Contingency</a:t>
                      </a:r>
                    </a:p>
                    <a:p>
                      <a:endParaRPr lang="en-US" sz="1400"/>
                    </a:p>
                    <a:p>
                      <a:endParaRPr lang="en-US" sz="1400"/>
                    </a:p>
                  </a:txBody>
                  <a:tcPr marL="68580" marR="68580" marT="34290" marB="34290"/>
                </a:tc>
                <a:tc>
                  <a:txBody>
                    <a:bodyPr/>
                    <a:lstStyle/>
                    <a:p>
                      <a:r>
                        <a:rPr lang="en-US" sz="1400"/>
                        <a:t>Phase 2 (Spring) </a:t>
                      </a:r>
                    </a:p>
                    <a:p>
                      <a:r>
                        <a:rPr lang="en-US" sz="1400"/>
                        <a:t>Contingency</a:t>
                      </a:r>
                    </a:p>
                  </a:txBody>
                  <a:tcPr marL="68580" marR="68580" marT="34290" marB="34290"/>
                </a:tc>
                <a:tc>
                  <a:txBody>
                    <a:bodyPr/>
                    <a:lstStyle/>
                    <a:p>
                      <a:r>
                        <a:rPr lang="en-US" sz="1400"/>
                        <a:t>Final Phase: </a:t>
                      </a:r>
                    </a:p>
                    <a:p>
                      <a:r>
                        <a:rPr lang="en-US" sz="1400"/>
                        <a:t>Closure </a:t>
                      </a:r>
                    </a:p>
                  </a:txBody>
                  <a:tcPr marL="68580" marR="68580" marT="34290" marB="34290"/>
                </a:tc>
                <a:extLst>
                  <a:ext uri="{0D108BD9-81ED-4DB2-BD59-A6C34878D82A}">
                    <a16:rowId xmlns:a16="http://schemas.microsoft.com/office/drawing/2014/main" val="1664210317"/>
                  </a:ext>
                </a:extLst>
              </a:tr>
              <a:tr h="4542545">
                <a:tc>
                  <a:txBody>
                    <a:bodyPr/>
                    <a:lstStyle/>
                    <a:p>
                      <a:r>
                        <a:rPr lang="en-US" sz="1400"/>
                        <a:t>Contingency Closure Template</a:t>
                      </a:r>
                    </a:p>
                    <a:p>
                      <a:endParaRPr lang="en-US" sz="140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Section B.3: Attachment C” (Program Inventory with CIP Codes)</a:t>
                      </a:r>
                    </a:p>
                    <a:p>
                      <a:endParaRPr lang="en-US" sz="1400"/>
                    </a:p>
                  </a:txBody>
                  <a:tcPr marL="68580" marR="68580" marT="34290" marB="34290"/>
                </a:tc>
                <a:tc>
                  <a:txBody>
                    <a:bodyPr/>
                    <a:lstStyle/>
                    <a:p>
                      <a:r>
                        <a:rPr lang="en-US" sz="1400"/>
                        <a:t>Contingency Closure Template</a:t>
                      </a:r>
                    </a:p>
                    <a:p>
                      <a:endParaRPr lang="en-US" sz="1400"/>
                    </a:p>
                    <a:p>
                      <a:r>
                        <a:rPr lang="en-US" sz="1400"/>
                        <a:t>Update Section B.3 with Spring Enrollment Numbers</a:t>
                      </a:r>
                    </a:p>
                    <a:p>
                      <a:endParaRPr lang="en-US" sz="1400"/>
                    </a:p>
                    <a:p>
                      <a:r>
                        <a:rPr lang="en-US" sz="1400"/>
                        <a:t>Section C.4: Attachment E (Students receiving VA educational benefits)</a:t>
                      </a:r>
                    </a:p>
                    <a:p>
                      <a:endParaRPr lang="en-US" sz="1400"/>
                    </a:p>
                    <a:p>
                      <a:r>
                        <a:rPr lang="en-US" sz="1400"/>
                        <a:t>Section E:  “Communications and Records”(Assessment) </a:t>
                      </a:r>
                    </a:p>
                    <a:p>
                      <a:r>
                        <a:rPr lang="en-US" sz="1400"/>
                        <a:t>G2: Community Impact </a:t>
                      </a:r>
                    </a:p>
                    <a:p>
                      <a:endParaRPr lang="en-US" sz="1400"/>
                    </a:p>
                    <a:p>
                      <a:r>
                        <a:rPr lang="en-US" sz="1400"/>
                        <a:t>Table list of academic programs, CIP codes, 2-3 potential partners for each program, expected enrollments end of spring semester. </a:t>
                      </a:r>
                    </a:p>
                    <a:p>
                      <a:endParaRPr lang="en-US" sz="1400"/>
                    </a:p>
                    <a:p>
                      <a:r>
                        <a:rPr lang="en-US" sz="1400"/>
                        <a:t>Number of students by class year and accumulated credit bands as of the end of Spring semester (0-15, 16-30, etc.)</a:t>
                      </a:r>
                    </a:p>
                    <a:p>
                      <a:endParaRPr lang="en-US" sz="1400"/>
                    </a:p>
                    <a:p>
                      <a:r>
                        <a:rPr lang="en-US" sz="1400"/>
                        <a:t>A list of collaborative agreements with other institutions and the corresponding controlling agreements (dual degrees, transfer programs, etc.)</a:t>
                      </a:r>
                    </a:p>
                    <a:p>
                      <a:endParaRPr lang="en-US" sz="1400"/>
                    </a:p>
                    <a:p>
                      <a:endParaRPr lang="en-US" sz="1400"/>
                    </a:p>
                  </a:txBody>
                  <a:tcPr marL="68580" marR="68580" marT="34290" marB="34290"/>
                </a:tc>
                <a:tc>
                  <a:txBody>
                    <a:bodyPr/>
                    <a:lstStyle/>
                    <a:p>
                      <a:r>
                        <a:rPr lang="en-US" sz="1400" dirty="0"/>
                        <a:t>Notice of Closure Template </a:t>
                      </a:r>
                    </a:p>
                    <a:p>
                      <a:endParaRPr lang="en-US" sz="1400" dirty="0"/>
                    </a:p>
                    <a:p>
                      <a:r>
                        <a:rPr lang="en-US" sz="1400" dirty="0"/>
                        <a:t>Complete all sections and attachments: Institutional Statement of Closure, Teach-Out Plan and Academic Integrity, Transfer Agreements, Student Data and Student Services, Administration, Communication and Records, Fiscal. </a:t>
                      </a:r>
                    </a:p>
                    <a:p>
                      <a:endParaRPr lang="en-US" sz="1400" dirty="0"/>
                    </a:p>
                    <a:p>
                      <a:endParaRPr lang="en-US" sz="1400" dirty="0"/>
                    </a:p>
                    <a:p>
                      <a:r>
                        <a:rPr lang="en-US" sz="1400" dirty="0"/>
                        <a:t>Requires extensive back and forth with DHE staff until NOC is deemed sufficient. </a:t>
                      </a:r>
                      <a:endParaRPr lang="en-US" sz="1400" i="0" dirty="0"/>
                    </a:p>
                  </a:txBody>
                  <a:tcPr marL="68580" marR="68580" marT="34290" marB="34290"/>
                </a:tc>
                <a:extLst>
                  <a:ext uri="{0D108BD9-81ED-4DB2-BD59-A6C34878D82A}">
                    <a16:rowId xmlns:a16="http://schemas.microsoft.com/office/drawing/2014/main" val="3044703408"/>
                  </a:ext>
                </a:extLst>
              </a:tr>
            </a:tbl>
          </a:graphicData>
        </a:graphic>
      </p:graphicFrame>
    </p:spTree>
    <p:extLst>
      <p:ext uri="{BB962C8B-B14F-4D97-AF65-F5344CB8AC3E}">
        <p14:creationId xmlns:p14="http://schemas.microsoft.com/office/powerpoint/2010/main" val="1416823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E649AB-FB23-476B-893D-FC8B843E2C27}"/>
              </a:ext>
            </a:extLst>
          </p:cNvPr>
          <p:cNvSpPr>
            <a:spLocks noGrp="1"/>
          </p:cNvSpPr>
          <p:nvPr>
            <p:ph idx="1"/>
          </p:nvPr>
        </p:nvSpPr>
        <p:spPr>
          <a:xfrm>
            <a:off x="381000" y="1600200"/>
            <a:ext cx="8382000" cy="4800600"/>
          </a:xfrm>
        </p:spPr>
        <p:txBody>
          <a:bodyPr/>
          <a:lstStyle/>
          <a:p>
            <a:pPr indent="-318770"/>
            <a:r>
              <a:rPr lang="en-US" sz="2400"/>
              <a:t>In Year 1 initial Contingency Closure Planning began in October with light touch (Phase 1), w</a:t>
            </a:r>
            <a:r>
              <a:rPr lang="en-US" sz="2200"/>
              <a:t>ith Increased requirements and requested revisions/ additions (Phase 2) followed DHE receipt and review of Risk Mitigation Plans.</a:t>
            </a:r>
            <a:endParaRPr lang="en-US" sz="2200">
              <a:cs typeface="Segoe UI"/>
            </a:endParaRPr>
          </a:p>
          <a:p>
            <a:pPr marL="119380" indent="0">
              <a:buNone/>
            </a:pPr>
            <a:endParaRPr lang="en-US" sz="2400">
              <a:cs typeface="Segoe UI"/>
            </a:endParaRPr>
          </a:p>
          <a:p>
            <a:pPr indent="-318770"/>
            <a:r>
              <a:rPr lang="en-US" sz="2400" b="1" u="sng"/>
              <a:t>FY22 Response</a:t>
            </a:r>
            <a:r>
              <a:rPr lang="en-US" sz="2400"/>
              <a:t>: </a:t>
            </a:r>
            <a:endParaRPr lang="en-US" sz="2400">
              <a:cs typeface="Segoe UI"/>
            </a:endParaRPr>
          </a:p>
          <a:p>
            <a:pPr lvl="1"/>
            <a:r>
              <a:rPr lang="en-US" sz="2000" i="1"/>
              <a:t>For IHEs currently in Continued Risk Monitoring: </a:t>
            </a:r>
            <a:r>
              <a:rPr lang="en-US" sz="2000"/>
              <a:t>Phase 1 and 2 completed.  </a:t>
            </a:r>
            <a:endParaRPr lang="en-US" sz="2000">
              <a:cs typeface="Segoe UI"/>
            </a:endParaRPr>
          </a:p>
          <a:p>
            <a:pPr lvl="1"/>
            <a:r>
              <a:rPr lang="en-US" sz="2000" i="1"/>
              <a:t>For IHEs newly screened-in</a:t>
            </a:r>
            <a:r>
              <a:rPr lang="en-US" sz="2000"/>
              <a:t>: Phase 1 and Phase 2 Contingency Closure Planning are </a:t>
            </a:r>
            <a:r>
              <a:rPr lang="en-US" sz="2000" u="sng"/>
              <a:t>both</a:t>
            </a:r>
            <a:r>
              <a:rPr lang="en-US" sz="2000"/>
              <a:t> required before Jan 1, simultaneously with Risk Mitigation Plan submissions.</a:t>
            </a:r>
            <a:endParaRPr lang="en-US" sz="2000">
              <a:cs typeface="Segoe UI"/>
            </a:endParaRPr>
          </a:p>
        </p:txBody>
      </p:sp>
      <p:sp>
        <p:nvSpPr>
          <p:cNvPr id="3" name="Text Placeholder 2">
            <a:extLst>
              <a:ext uri="{FF2B5EF4-FFF2-40B4-BE49-F238E27FC236}">
                <a16:creationId xmlns:a16="http://schemas.microsoft.com/office/drawing/2014/main" id="{A51FD797-1F96-446A-9982-635B19BFA707}"/>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9481C53E-98C9-41D1-AED2-7F6423C86E32}"/>
              </a:ext>
            </a:extLst>
          </p:cNvPr>
          <p:cNvSpPr>
            <a:spLocks noGrp="1"/>
          </p:cNvSpPr>
          <p:nvPr>
            <p:ph type="title"/>
          </p:nvPr>
        </p:nvSpPr>
        <p:spPr>
          <a:xfrm>
            <a:off x="225778" y="533400"/>
            <a:ext cx="8765822" cy="838200"/>
          </a:xfrm>
        </p:spPr>
        <p:txBody>
          <a:bodyPr/>
          <a:lstStyle/>
          <a:p>
            <a:r>
              <a:rPr lang="en-US" sz="3200"/>
              <a:t>Contingency Closure Planning- Observations</a:t>
            </a:r>
          </a:p>
        </p:txBody>
      </p:sp>
    </p:spTree>
    <p:extLst>
      <p:ext uri="{BB962C8B-B14F-4D97-AF65-F5344CB8AC3E}">
        <p14:creationId xmlns:p14="http://schemas.microsoft.com/office/powerpoint/2010/main" val="402215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F53556-6950-411B-97BF-1FE3EE85D076}"/>
              </a:ext>
            </a:extLst>
          </p:cNvPr>
          <p:cNvSpPr>
            <a:spLocks noGrp="1"/>
          </p:cNvSpPr>
          <p:nvPr>
            <p:ph idx="1"/>
          </p:nvPr>
        </p:nvSpPr>
        <p:spPr>
          <a:xfrm>
            <a:off x="381000" y="1371600"/>
            <a:ext cx="8382000" cy="5334000"/>
          </a:xfrm>
        </p:spPr>
        <p:txBody>
          <a:bodyPr/>
          <a:lstStyle/>
          <a:p>
            <a:pPr>
              <a:buClr>
                <a:schemeClr val="tx2">
                  <a:lumMod val="90000"/>
                  <a:lumOff val="10000"/>
                </a:schemeClr>
              </a:buClr>
              <a:buFont typeface="Wingdings" panose="05000000000000000000" pitchFamily="2" charset="2"/>
              <a:buChar char="ü"/>
            </a:pPr>
            <a:r>
              <a:rPr lang="en-US" sz="2400">
                <a:solidFill>
                  <a:schemeClr val="bg1">
                    <a:lumMod val="50000"/>
                  </a:schemeClr>
                </a:solidFill>
              </a:rPr>
              <a:t>BHE must </a:t>
            </a:r>
            <a:r>
              <a:rPr lang="en-US" sz="2400" u="sng">
                <a:solidFill>
                  <a:schemeClr val="bg1">
                    <a:lumMod val="50000"/>
                  </a:schemeClr>
                </a:solidFill>
                <a:effectLst>
                  <a:outerShdw blurRad="38100" dist="38100" dir="2700000" algn="tl">
                    <a:srgbClr val="000000">
                      <a:alpha val="43137"/>
                    </a:srgbClr>
                  </a:outerShdw>
                </a:effectLst>
              </a:rPr>
              <a:t>establish process to annually assess</a:t>
            </a:r>
            <a:r>
              <a:rPr lang="en-US" sz="2400">
                <a:solidFill>
                  <a:schemeClr val="bg1">
                    <a:lumMod val="50000"/>
                  </a:schemeClr>
                </a:solidFill>
                <a:effectLst>
                  <a:outerShdw blurRad="38100" dist="38100" dir="2700000" algn="tl">
                    <a:srgbClr val="000000">
                      <a:alpha val="43137"/>
                    </a:srgbClr>
                  </a:outerShdw>
                </a:effectLst>
              </a:rPr>
              <a:t> </a:t>
            </a:r>
            <a:r>
              <a:rPr lang="en-US" sz="2400">
                <a:solidFill>
                  <a:schemeClr val="bg1">
                    <a:lumMod val="50000"/>
                  </a:schemeClr>
                </a:solidFill>
              </a:rPr>
              <a:t>IHE financial information for “at risk of imminent closure” determination:</a:t>
            </a:r>
          </a:p>
          <a:p>
            <a:pPr lvl="2">
              <a:buClr>
                <a:schemeClr val="tx2">
                  <a:lumMod val="90000"/>
                  <a:lumOff val="10000"/>
                </a:schemeClr>
              </a:buClr>
              <a:buFont typeface="Wingdings" panose="05000000000000000000" pitchFamily="2" charset="2"/>
              <a:buChar char="§"/>
            </a:pPr>
            <a:r>
              <a:rPr lang="en-US" sz="2000">
                <a:solidFill>
                  <a:schemeClr val="bg1">
                    <a:lumMod val="50000"/>
                  </a:schemeClr>
                </a:solidFill>
              </a:rPr>
              <a:t>Assessment must include annual screenings; </a:t>
            </a:r>
          </a:p>
          <a:p>
            <a:pPr lvl="2">
              <a:buClr>
                <a:schemeClr val="tx2">
                  <a:lumMod val="90000"/>
                  <a:lumOff val="10000"/>
                </a:schemeClr>
              </a:buClr>
              <a:buFont typeface="Wingdings" panose="05000000000000000000" pitchFamily="2" charset="2"/>
              <a:buChar char="§"/>
            </a:pPr>
            <a:r>
              <a:rPr lang="en-US" sz="2000">
                <a:solidFill>
                  <a:schemeClr val="bg1">
                    <a:lumMod val="50000"/>
                  </a:schemeClr>
                </a:solidFill>
              </a:rPr>
              <a:t>Financial screenings may be conducted by accrediting agency (NECHE), pursuant to an MOU.</a:t>
            </a:r>
          </a:p>
          <a:p>
            <a:pPr>
              <a:buClr>
                <a:schemeClr val="tx2">
                  <a:lumMod val="90000"/>
                  <a:lumOff val="10000"/>
                </a:schemeClr>
              </a:buClr>
              <a:buFont typeface="Wingdings" panose="05000000000000000000" pitchFamily="2" charset="2"/>
              <a:buChar char="Ø"/>
            </a:pPr>
            <a:r>
              <a:rPr lang="en-US" sz="2400"/>
              <a:t>IHEs must proactively notify BHE of any </a:t>
            </a:r>
            <a:r>
              <a:rPr lang="en-US" sz="2400">
                <a:effectLst>
                  <a:outerShdw blurRad="38100" dist="38100" dir="2700000" algn="tl">
                    <a:srgbClr val="000000">
                      <a:alpha val="43137"/>
                    </a:srgbClr>
                  </a:outerShdw>
                </a:effectLst>
              </a:rPr>
              <a:t>“known financial liabilities or risks.”</a:t>
            </a:r>
          </a:p>
          <a:p>
            <a:pPr>
              <a:buClr>
                <a:schemeClr val="tx2">
                  <a:lumMod val="90000"/>
                  <a:lumOff val="10000"/>
                </a:schemeClr>
              </a:buClr>
              <a:buFont typeface="Wingdings" panose="05000000000000000000" pitchFamily="2" charset="2"/>
              <a:buChar char="Ø"/>
            </a:pPr>
            <a:r>
              <a:rPr lang="en-US" sz="2400"/>
              <a:t>IHEs must annually post </a:t>
            </a:r>
            <a:r>
              <a:rPr lang="en-US" sz="2400">
                <a:effectLst>
                  <a:outerShdw blurRad="38100" dist="38100" dir="2700000" algn="tl">
                    <a:srgbClr val="000000">
                      <a:alpha val="43137"/>
                    </a:srgbClr>
                  </a:outerShdw>
                </a:effectLst>
              </a:rPr>
              <a:t>audited financial statements.</a:t>
            </a:r>
          </a:p>
          <a:p>
            <a:pPr>
              <a:buClr>
                <a:schemeClr val="tx2">
                  <a:lumMod val="90000"/>
                  <a:lumOff val="10000"/>
                </a:schemeClr>
              </a:buClr>
              <a:buFont typeface="Wingdings" panose="05000000000000000000" pitchFamily="2" charset="2"/>
              <a:buChar char="Ø"/>
            </a:pPr>
            <a:r>
              <a:rPr lang="en-US" sz="2400"/>
              <a:t>IHEs must ensure their </a:t>
            </a:r>
            <a:r>
              <a:rPr lang="en-US" sz="2400">
                <a:effectLst>
                  <a:outerShdw blurRad="38100" dist="38100" dir="2700000" algn="tl">
                    <a:srgbClr val="000000">
                      <a:alpha val="43137"/>
                    </a:srgbClr>
                  </a:outerShdw>
                </a:effectLst>
              </a:rPr>
              <a:t>trustees receive instruction and training, </a:t>
            </a:r>
            <a:r>
              <a:rPr lang="en-US" sz="2400"/>
              <a:t>at least once every four years, on</a:t>
            </a:r>
            <a:r>
              <a:rPr lang="en-US" sz="2400">
                <a:effectLst>
                  <a:outerShdw blurRad="38100" dist="38100" dir="2700000" algn="tl">
                    <a:srgbClr val="000000">
                      <a:alpha val="43137"/>
                    </a:srgbClr>
                  </a:outerShdw>
                </a:effectLst>
              </a:rPr>
              <a:t> fiduciary duty </a:t>
            </a:r>
            <a:r>
              <a:rPr lang="en-US" sz="2400"/>
              <a:t> and financial metrics</a:t>
            </a:r>
          </a:p>
          <a:p>
            <a:pPr>
              <a:buClr>
                <a:schemeClr val="tx2">
                  <a:lumMod val="90000"/>
                  <a:lumOff val="10000"/>
                </a:schemeClr>
              </a:buClr>
              <a:buFont typeface="Wingdings" panose="05000000000000000000" pitchFamily="2" charset="2"/>
              <a:buChar char="Ø"/>
            </a:pPr>
            <a:endParaRPr lang="en-US" sz="2400">
              <a:effectLst>
                <a:outerShdw blurRad="38100" dist="38100" dir="2700000" algn="tl">
                  <a:srgbClr val="000000">
                    <a:alpha val="43137"/>
                  </a:srgbClr>
                </a:outerShdw>
              </a:effectLst>
            </a:endParaRPr>
          </a:p>
          <a:p>
            <a:pPr marL="119062" indent="0">
              <a:buClr>
                <a:schemeClr val="tx2">
                  <a:lumMod val="90000"/>
                  <a:lumOff val="10000"/>
                </a:schemeClr>
              </a:buClr>
              <a:buNone/>
            </a:pPr>
            <a:r>
              <a:rPr lang="en-US" sz="2400">
                <a:effectLst>
                  <a:outerShdw blurRad="38100" dist="38100" dir="2700000" algn="tl">
                    <a:srgbClr val="000000">
                      <a:alpha val="43137"/>
                    </a:srgbClr>
                  </a:outerShdw>
                </a:effectLst>
              </a:rPr>
              <a:t>**Strict Confidentiality - </a:t>
            </a:r>
            <a:r>
              <a:rPr lang="en-US" sz="2400" u="sng">
                <a:hlinkClick r:id="rId3"/>
              </a:rPr>
              <a:t>DHE.FARMSubmissions@mass.gov</a:t>
            </a:r>
            <a:endParaRPr lang="en-US" sz="2400"/>
          </a:p>
          <a:p>
            <a:pPr>
              <a:buClr>
                <a:schemeClr val="tx2">
                  <a:lumMod val="90000"/>
                  <a:lumOff val="10000"/>
                </a:schemeClr>
              </a:buClr>
              <a:buFont typeface="Wingdings" panose="05000000000000000000" pitchFamily="2" charset="2"/>
              <a:buChar char="Ø"/>
            </a:pPr>
            <a:endParaRPr lang="en-US" sz="2400">
              <a:effectLst>
                <a:outerShdw blurRad="38100" dist="38100" dir="2700000" algn="tl">
                  <a:srgbClr val="000000">
                    <a:alpha val="43137"/>
                  </a:srgbClr>
                </a:outerShdw>
              </a:effectLst>
            </a:endParaRPr>
          </a:p>
        </p:txBody>
      </p:sp>
      <p:sp>
        <p:nvSpPr>
          <p:cNvPr id="3" name="Text Placeholder 2">
            <a:extLst>
              <a:ext uri="{FF2B5EF4-FFF2-40B4-BE49-F238E27FC236}">
                <a16:creationId xmlns:a16="http://schemas.microsoft.com/office/drawing/2014/main" id="{BFD3D194-88DC-4B05-8FDF-6BACFEF70BBD}"/>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F805C485-A44A-4519-9E55-7648F6FB995C}"/>
              </a:ext>
            </a:extLst>
          </p:cNvPr>
          <p:cNvSpPr>
            <a:spLocks noGrp="1"/>
          </p:cNvSpPr>
          <p:nvPr>
            <p:ph type="title"/>
          </p:nvPr>
        </p:nvSpPr>
        <p:spPr/>
        <p:txBody>
          <a:bodyPr/>
          <a:lstStyle/>
          <a:p>
            <a:r>
              <a:rPr lang="en-US" sz="3600"/>
              <a:t>Overview: MA Law on Annual Financial Assessments-  DENA</a:t>
            </a:r>
            <a:endParaRPr lang="en-US" sz="3600">
              <a:solidFill>
                <a:srgbClr val="FFFF00"/>
              </a:solidFill>
              <a:cs typeface="Segoe UI Bold"/>
            </a:endParaRPr>
          </a:p>
        </p:txBody>
      </p:sp>
    </p:spTree>
    <p:extLst>
      <p:ext uri="{BB962C8B-B14F-4D97-AF65-F5344CB8AC3E}">
        <p14:creationId xmlns:p14="http://schemas.microsoft.com/office/powerpoint/2010/main" val="166568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F53556-6950-411B-97BF-1FE3EE85D076}"/>
              </a:ext>
            </a:extLst>
          </p:cNvPr>
          <p:cNvSpPr>
            <a:spLocks noGrp="1"/>
          </p:cNvSpPr>
          <p:nvPr>
            <p:ph idx="1"/>
          </p:nvPr>
        </p:nvSpPr>
        <p:spPr>
          <a:xfrm>
            <a:off x="381000" y="1371600"/>
            <a:ext cx="8382000" cy="5486400"/>
          </a:xfrm>
        </p:spPr>
        <p:txBody>
          <a:bodyPr/>
          <a:lstStyle/>
          <a:p>
            <a:pPr marL="118745" indent="0">
              <a:buClr>
                <a:schemeClr val="tx2">
                  <a:lumMod val="90000"/>
                  <a:lumOff val="10000"/>
                </a:schemeClr>
              </a:buClr>
              <a:buNone/>
            </a:pPr>
            <a:r>
              <a:rPr lang="en-US" sz="2400"/>
              <a:t>IHEs must proactively notify BHE of any </a:t>
            </a:r>
            <a:r>
              <a:rPr lang="en-US" sz="2400">
                <a:effectLst>
                  <a:outerShdw blurRad="38100" dist="38100" dir="2700000" algn="tl">
                    <a:srgbClr val="000000">
                      <a:alpha val="43137"/>
                    </a:srgbClr>
                  </a:outerShdw>
                </a:effectLst>
              </a:rPr>
              <a:t>“known financial liabilities or risks.”</a:t>
            </a:r>
            <a:endParaRPr lang="en-US"/>
          </a:p>
          <a:p>
            <a:pPr indent="-318770">
              <a:buClr>
                <a:schemeClr val="tx2">
                  <a:lumMod val="90000"/>
                  <a:lumOff val="10000"/>
                </a:schemeClr>
              </a:buClr>
              <a:buFont typeface="Wingdings" panose="05000000000000000000" pitchFamily="2" charset="2"/>
              <a:buChar char="Ø"/>
            </a:pPr>
            <a:r>
              <a:rPr lang="en-US" sz="2400"/>
              <a:t>All 85 IHEs received </a:t>
            </a:r>
            <a:r>
              <a:rPr lang="en-US" sz="2400">
                <a:hlinkClick r:id="rId3"/>
              </a:rPr>
              <a:t>June 29, 2020 Notice</a:t>
            </a:r>
            <a:r>
              <a:rPr lang="en-US" sz="2400"/>
              <a:t> from Commissioner with expectations on what/ how to report (confidentially):</a:t>
            </a:r>
            <a:endParaRPr lang="en-US" sz="2400">
              <a:cs typeface="Segoe UI"/>
            </a:endParaRPr>
          </a:p>
          <a:p>
            <a:pPr lvl="1">
              <a:buClr>
                <a:schemeClr val="tx2">
                  <a:lumMod val="90000"/>
                  <a:lumOff val="10000"/>
                </a:schemeClr>
              </a:buClr>
              <a:buFont typeface="Wingdings" panose="05000000000000000000" pitchFamily="2" charset="2"/>
              <a:buChar char="§"/>
            </a:pPr>
            <a:r>
              <a:rPr lang="en-US" sz="2000"/>
              <a:t>Anticipated problems relating to liquidity or cash deficiencies</a:t>
            </a:r>
            <a:endParaRPr lang="en-US" sz="2000">
              <a:cs typeface="Segoe UI"/>
            </a:endParaRPr>
          </a:p>
          <a:p>
            <a:pPr lvl="1">
              <a:buClr>
                <a:schemeClr val="tx2">
                  <a:lumMod val="90000"/>
                  <a:lumOff val="10000"/>
                </a:schemeClr>
              </a:buClr>
              <a:buFont typeface="Wingdings" panose="05000000000000000000" pitchFamily="2" charset="2"/>
              <a:buChar char="§"/>
            </a:pPr>
            <a:r>
              <a:rPr lang="en-US" sz="2000"/>
              <a:t>Any significant negative financial event </a:t>
            </a:r>
          </a:p>
          <a:p>
            <a:pPr lvl="1">
              <a:buClr>
                <a:schemeClr val="tx2">
                  <a:lumMod val="90000"/>
                  <a:lumOff val="10000"/>
                </a:schemeClr>
              </a:buClr>
              <a:buFont typeface="Wingdings" panose="05000000000000000000" pitchFamily="2" charset="2"/>
              <a:buChar char="§"/>
            </a:pPr>
            <a:r>
              <a:rPr lang="en-US" sz="2000"/>
              <a:t>Any decision to close any instructional locations</a:t>
            </a:r>
            <a:endParaRPr lang="en-US" sz="2000">
              <a:cs typeface="Segoe UI"/>
            </a:endParaRPr>
          </a:p>
          <a:p>
            <a:pPr lvl="1">
              <a:buClr>
                <a:schemeClr val="tx2">
                  <a:lumMod val="90000"/>
                  <a:lumOff val="10000"/>
                </a:schemeClr>
              </a:buClr>
              <a:buFont typeface="Wingdings" panose="05000000000000000000" pitchFamily="2" charset="2"/>
              <a:buChar char="§"/>
            </a:pPr>
            <a:r>
              <a:rPr lang="en-US" sz="2000"/>
              <a:t>New or continuing merger/ teach out discussions. </a:t>
            </a:r>
            <a:endParaRPr lang="en-US" sz="2000">
              <a:cs typeface="Segoe UI"/>
            </a:endParaRPr>
          </a:p>
          <a:p>
            <a:pPr lvl="1">
              <a:buClr>
                <a:schemeClr val="tx2">
                  <a:lumMod val="90000"/>
                  <a:lumOff val="10000"/>
                </a:schemeClr>
              </a:buClr>
              <a:buFont typeface="Wingdings" panose="05000000000000000000" pitchFamily="2" charset="2"/>
              <a:buChar char="§"/>
            </a:pPr>
            <a:r>
              <a:rPr lang="en-US" sz="2000"/>
              <a:t>Any major changes in academic programs</a:t>
            </a:r>
            <a:endParaRPr lang="en-US" sz="2000">
              <a:cs typeface="Segoe UI"/>
            </a:endParaRPr>
          </a:p>
          <a:p>
            <a:pPr lvl="1">
              <a:buClr>
                <a:schemeClr val="tx2">
                  <a:lumMod val="90000"/>
                  <a:lumOff val="10000"/>
                </a:schemeClr>
              </a:buClr>
              <a:buFont typeface="Wingdings" panose="05000000000000000000" pitchFamily="2" charset="2"/>
              <a:buChar char="§"/>
            </a:pPr>
            <a:r>
              <a:rPr lang="en-US" sz="2000"/>
              <a:t>Any other fiscal or “adverse events” reported to another oversight entity (e.g., accreditor)</a:t>
            </a:r>
            <a:endParaRPr lang="en-US" sz="2000">
              <a:cs typeface="Segoe UI"/>
            </a:endParaRPr>
          </a:p>
          <a:p>
            <a:pPr indent="-318770">
              <a:buClr>
                <a:schemeClr val="tx2">
                  <a:lumMod val="90000"/>
                  <a:lumOff val="10000"/>
                </a:schemeClr>
              </a:buClr>
              <a:buFont typeface="Wingdings" panose="05000000000000000000" pitchFamily="2" charset="2"/>
              <a:buChar char="Ø"/>
            </a:pPr>
            <a:r>
              <a:rPr lang="en-US" sz="2400" u="sng">
                <a:effectLst>
                  <a:outerShdw blurRad="38100" dist="38100" dir="2700000" algn="tl">
                    <a:srgbClr val="000000">
                      <a:alpha val="43137"/>
                    </a:srgbClr>
                  </a:outerShdw>
                </a:effectLst>
              </a:rPr>
              <a:t>FY22 Recommendation</a:t>
            </a:r>
            <a:r>
              <a:rPr lang="en-US" sz="2400">
                <a:effectLst>
                  <a:outerShdw blurRad="38100" dist="38100" dir="2700000" algn="tl">
                    <a:srgbClr val="000000">
                      <a:alpha val="43137"/>
                    </a:srgbClr>
                  </a:outerShdw>
                </a:effectLst>
              </a:rPr>
              <a:t>- </a:t>
            </a:r>
            <a:r>
              <a:rPr lang="en-US" sz="2400"/>
              <a:t>Consider requiring annual </a:t>
            </a:r>
            <a:r>
              <a:rPr lang="en-US" sz="2400">
                <a:ea typeface="+mn-lt"/>
                <a:cs typeface="+mn-lt"/>
              </a:rPr>
              <a:t>“nothing to report” IHE</a:t>
            </a:r>
            <a:r>
              <a:rPr lang="en-US" sz="2400"/>
              <a:t> checkbox/confirmation.</a:t>
            </a:r>
            <a:endParaRPr lang="en-US" sz="2400">
              <a:cs typeface="Segoe UI"/>
            </a:endParaRPr>
          </a:p>
          <a:p>
            <a:pPr>
              <a:buClr>
                <a:schemeClr val="tx2">
                  <a:lumMod val="90000"/>
                  <a:lumOff val="10000"/>
                </a:schemeClr>
              </a:buClr>
              <a:buFont typeface="Wingdings" panose="05000000000000000000" pitchFamily="2" charset="2"/>
              <a:buChar char="Ø"/>
            </a:pPr>
            <a:endParaRPr lang="en-US" sz="2400">
              <a:effectLst>
                <a:outerShdw blurRad="38100" dist="38100" dir="2700000" algn="tl">
                  <a:srgbClr val="000000">
                    <a:alpha val="43137"/>
                  </a:srgbClr>
                </a:outerShdw>
              </a:effectLst>
            </a:endParaRPr>
          </a:p>
        </p:txBody>
      </p:sp>
      <p:sp>
        <p:nvSpPr>
          <p:cNvPr id="3" name="Text Placeholder 2">
            <a:extLst>
              <a:ext uri="{FF2B5EF4-FFF2-40B4-BE49-F238E27FC236}">
                <a16:creationId xmlns:a16="http://schemas.microsoft.com/office/drawing/2014/main" id="{BFD3D194-88DC-4B05-8FDF-6BACFEF70BBD}"/>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F805C485-A44A-4519-9E55-7648F6FB995C}"/>
              </a:ext>
            </a:extLst>
          </p:cNvPr>
          <p:cNvSpPr>
            <a:spLocks noGrp="1"/>
          </p:cNvSpPr>
          <p:nvPr>
            <p:ph type="title"/>
          </p:nvPr>
        </p:nvSpPr>
        <p:spPr/>
        <p:txBody>
          <a:bodyPr/>
          <a:lstStyle/>
          <a:p>
            <a:r>
              <a:rPr lang="en-US" sz="3600"/>
              <a:t>The Other Legal Requirements-</a:t>
            </a:r>
            <a:endParaRPr lang="en-US" sz="3600">
              <a:solidFill>
                <a:srgbClr val="FFFF00"/>
              </a:solidFill>
              <a:cs typeface="Segoe UI Bold"/>
            </a:endParaRPr>
          </a:p>
        </p:txBody>
      </p:sp>
    </p:spTree>
    <p:extLst>
      <p:ext uri="{BB962C8B-B14F-4D97-AF65-F5344CB8AC3E}">
        <p14:creationId xmlns:p14="http://schemas.microsoft.com/office/powerpoint/2010/main" val="3339620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BF53556-6950-411B-97BF-1FE3EE85D076}"/>
              </a:ext>
            </a:extLst>
          </p:cNvPr>
          <p:cNvSpPr>
            <a:spLocks noGrp="1"/>
          </p:cNvSpPr>
          <p:nvPr>
            <p:ph idx="1"/>
          </p:nvPr>
        </p:nvSpPr>
        <p:spPr>
          <a:xfrm>
            <a:off x="76200" y="1371600"/>
            <a:ext cx="8686800" cy="5486400"/>
          </a:xfrm>
        </p:spPr>
        <p:txBody>
          <a:bodyPr/>
          <a:lstStyle/>
          <a:p>
            <a:pPr indent="-318770">
              <a:buClr>
                <a:schemeClr val="tx2">
                  <a:lumMod val="90000"/>
                  <a:lumOff val="10000"/>
                </a:schemeClr>
              </a:buClr>
              <a:buFont typeface="Wingdings" panose="05000000000000000000" pitchFamily="2" charset="2"/>
              <a:buChar char="Ø"/>
            </a:pPr>
            <a:r>
              <a:rPr lang="en-US" sz="2400"/>
              <a:t>IHEs must annually post </a:t>
            </a:r>
            <a:r>
              <a:rPr lang="en-US" sz="2400">
                <a:effectLst>
                  <a:outerShdw blurRad="38100" dist="38100" dir="2700000" algn="tl">
                    <a:srgbClr val="000000">
                      <a:alpha val="43137"/>
                    </a:srgbClr>
                  </a:outerShdw>
                </a:effectLst>
              </a:rPr>
              <a:t>audited financial statements.</a:t>
            </a:r>
            <a:endParaRPr lang="en-US"/>
          </a:p>
          <a:p>
            <a:pPr lvl="1">
              <a:buClr>
                <a:schemeClr val="tx2">
                  <a:lumMod val="90000"/>
                  <a:lumOff val="10000"/>
                </a:schemeClr>
              </a:buClr>
              <a:buFont typeface="Wingdings" panose="05000000000000000000" pitchFamily="2" charset="2"/>
              <a:buChar char="§"/>
            </a:pPr>
            <a:r>
              <a:rPr lang="en-US" sz="1800"/>
              <a:t>ALL 85 IHEs notified* of requirement and portal reporting process. </a:t>
            </a:r>
          </a:p>
          <a:p>
            <a:pPr lvl="1">
              <a:buClr>
                <a:schemeClr val="tx2">
                  <a:lumMod val="90000"/>
                  <a:lumOff val="10000"/>
                </a:schemeClr>
              </a:buClr>
              <a:buFont typeface="Wingdings" panose="05000000000000000000" pitchFamily="2" charset="2"/>
              <a:buChar char="§"/>
            </a:pPr>
            <a:r>
              <a:rPr lang="en-US" sz="1800">
                <a:cs typeface="Segoe UI"/>
              </a:rPr>
              <a:t>94% of IHEs in full compliance</a:t>
            </a:r>
          </a:p>
          <a:p>
            <a:pPr lvl="1">
              <a:buClr>
                <a:schemeClr val="tx2">
                  <a:lumMod val="90000"/>
                  <a:lumOff val="10000"/>
                </a:schemeClr>
              </a:buClr>
              <a:buFont typeface="Wingdings" panose="05000000000000000000" pitchFamily="2" charset="2"/>
              <a:buChar char="§"/>
            </a:pPr>
            <a:r>
              <a:rPr lang="en-US" sz="1800"/>
              <a:t>No FY22 recommendations at this time.</a:t>
            </a:r>
          </a:p>
          <a:p>
            <a:pPr marL="457200" lvl="1" indent="0">
              <a:buClr>
                <a:schemeClr val="tx2">
                  <a:lumMod val="90000"/>
                  <a:lumOff val="10000"/>
                </a:schemeClr>
              </a:buClr>
              <a:buNone/>
            </a:pPr>
            <a:endParaRPr lang="en-US" sz="1800">
              <a:effectLst>
                <a:outerShdw blurRad="38100" dist="38100" dir="2700000" algn="tl">
                  <a:srgbClr val="000000">
                    <a:alpha val="43137"/>
                  </a:srgbClr>
                </a:outerShdw>
              </a:effectLst>
            </a:endParaRPr>
          </a:p>
          <a:p>
            <a:pPr indent="-318770">
              <a:buClr>
                <a:schemeClr val="tx2">
                  <a:lumMod val="90000"/>
                  <a:lumOff val="10000"/>
                </a:schemeClr>
              </a:buClr>
              <a:buFont typeface="Wingdings" panose="05000000000000000000" pitchFamily="2" charset="2"/>
              <a:buChar char="Ø"/>
            </a:pPr>
            <a:r>
              <a:rPr lang="en-US" sz="2400"/>
              <a:t>IHEs must ensure their </a:t>
            </a:r>
            <a:r>
              <a:rPr lang="en-US" sz="2400">
                <a:effectLst>
                  <a:outerShdw blurRad="38100" dist="38100" dir="2700000" algn="tl">
                    <a:srgbClr val="000000">
                      <a:alpha val="43137"/>
                    </a:srgbClr>
                  </a:outerShdw>
                </a:effectLst>
              </a:rPr>
              <a:t>trustees receive instruction and training, </a:t>
            </a:r>
            <a:r>
              <a:rPr lang="en-US" sz="2400"/>
              <a:t>at least once every four years, on</a:t>
            </a:r>
            <a:r>
              <a:rPr lang="en-US" sz="2400">
                <a:effectLst>
                  <a:outerShdw blurRad="38100" dist="38100" dir="2700000" algn="tl">
                    <a:srgbClr val="000000">
                      <a:alpha val="43137"/>
                    </a:srgbClr>
                  </a:outerShdw>
                </a:effectLst>
              </a:rPr>
              <a:t> fiduciary duty </a:t>
            </a:r>
            <a:r>
              <a:rPr lang="en-US" sz="2400"/>
              <a:t> and financial metrics</a:t>
            </a:r>
            <a:endParaRPr lang="en-US" sz="2400">
              <a:cs typeface="Segoe UI"/>
            </a:endParaRPr>
          </a:p>
          <a:p>
            <a:pPr lvl="1">
              <a:buClr>
                <a:schemeClr val="tx2">
                  <a:lumMod val="90000"/>
                  <a:lumOff val="10000"/>
                </a:schemeClr>
              </a:buClr>
              <a:buFont typeface="Wingdings" panose="05000000000000000000" pitchFamily="2" charset="2"/>
              <a:buChar char="§"/>
            </a:pPr>
            <a:r>
              <a:rPr lang="en-US" sz="1800"/>
              <a:t>All 85 IHEs notified* of requirement and portal reporting process</a:t>
            </a:r>
          </a:p>
          <a:p>
            <a:pPr lvl="1">
              <a:buClr>
                <a:schemeClr val="tx2">
                  <a:lumMod val="90000"/>
                  <a:lumOff val="10000"/>
                </a:schemeClr>
              </a:buClr>
              <a:buFont typeface="Wingdings" panose="05000000000000000000" pitchFamily="2" charset="2"/>
              <a:buChar char="§"/>
            </a:pPr>
            <a:r>
              <a:rPr lang="en-US" sz="1800"/>
              <a:t>DHE worked with TBC/ AGO on comprehensive training offered live (Jan 26</a:t>
            </a:r>
            <a:r>
              <a:rPr lang="en-US" sz="1800" baseline="30000"/>
              <a:t>th</a:t>
            </a:r>
            <a:r>
              <a:rPr lang="en-US" sz="1800"/>
              <a:t>) and now asynchronously (recorded)</a:t>
            </a:r>
          </a:p>
          <a:p>
            <a:pPr lvl="1">
              <a:buClr>
                <a:schemeClr val="tx2">
                  <a:lumMod val="90000"/>
                  <a:lumOff val="10000"/>
                </a:schemeClr>
              </a:buClr>
              <a:buFont typeface="Wingdings" panose="05000000000000000000" pitchFamily="2" charset="2"/>
              <a:buChar char="§"/>
            </a:pPr>
            <a:r>
              <a:rPr lang="en-US" sz="1800"/>
              <a:t>Nov 1, 2021- reporting deadline for trustees in key leadership roles</a:t>
            </a:r>
          </a:p>
          <a:p>
            <a:pPr lvl="1">
              <a:buClr>
                <a:schemeClr val="tx2">
                  <a:lumMod val="90000"/>
                  <a:lumOff val="10000"/>
                </a:schemeClr>
              </a:buClr>
              <a:buFont typeface="Wingdings" panose="05000000000000000000" pitchFamily="2" charset="2"/>
              <a:buChar char="§"/>
            </a:pPr>
            <a:r>
              <a:rPr lang="en-US" sz="1800"/>
              <a:t>No FY22 recommendations at this time.</a:t>
            </a:r>
          </a:p>
          <a:p>
            <a:pPr lvl="1">
              <a:buClr>
                <a:schemeClr val="tx2">
                  <a:lumMod val="90000"/>
                  <a:lumOff val="10000"/>
                </a:schemeClr>
              </a:buClr>
              <a:buFont typeface="Wingdings" panose="05000000000000000000" pitchFamily="2" charset="2"/>
              <a:buChar char="§"/>
            </a:pPr>
            <a:endParaRPr lang="en-US" sz="1800"/>
          </a:p>
          <a:p>
            <a:pPr marL="118745" indent="0">
              <a:buClr>
                <a:schemeClr val="tx2">
                  <a:lumMod val="90000"/>
                  <a:lumOff val="10000"/>
                </a:schemeClr>
              </a:buClr>
              <a:buNone/>
            </a:pPr>
            <a:r>
              <a:rPr lang="en-US" sz="1600"/>
              <a:t>*DHE Legal Notices- June 29th, December 10th, January 11th (on trustee training).</a:t>
            </a:r>
            <a:endParaRPr lang="en-US" sz="2400">
              <a:cs typeface="Segoe UI"/>
            </a:endParaRPr>
          </a:p>
          <a:p>
            <a:pPr>
              <a:buClr>
                <a:schemeClr val="tx2">
                  <a:lumMod val="90000"/>
                  <a:lumOff val="10000"/>
                </a:schemeClr>
              </a:buClr>
              <a:buFont typeface="Wingdings" panose="05000000000000000000" pitchFamily="2" charset="2"/>
              <a:buChar char="Ø"/>
            </a:pPr>
            <a:endParaRPr lang="en-US" sz="2400">
              <a:effectLst>
                <a:outerShdw blurRad="38100" dist="38100" dir="2700000" algn="tl">
                  <a:srgbClr val="000000">
                    <a:alpha val="43137"/>
                  </a:srgbClr>
                </a:outerShdw>
              </a:effectLst>
            </a:endParaRPr>
          </a:p>
        </p:txBody>
      </p:sp>
      <p:sp>
        <p:nvSpPr>
          <p:cNvPr id="3" name="Text Placeholder 2">
            <a:extLst>
              <a:ext uri="{FF2B5EF4-FFF2-40B4-BE49-F238E27FC236}">
                <a16:creationId xmlns:a16="http://schemas.microsoft.com/office/drawing/2014/main" id="{BFD3D194-88DC-4B05-8FDF-6BACFEF70BBD}"/>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F805C485-A44A-4519-9E55-7648F6FB995C}"/>
              </a:ext>
            </a:extLst>
          </p:cNvPr>
          <p:cNvSpPr>
            <a:spLocks noGrp="1"/>
          </p:cNvSpPr>
          <p:nvPr>
            <p:ph type="title"/>
          </p:nvPr>
        </p:nvSpPr>
        <p:spPr/>
        <p:txBody>
          <a:bodyPr/>
          <a:lstStyle/>
          <a:p>
            <a:r>
              <a:rPr lang="en-US" sz="3600"/>
              <a:t>The Other Legal Requirements</a:t>
            </a:r>
            <a:endParaRPr lang="en-US" sz="3600">
              <a:solidFill>
                <a:srgbClr val="FFFF00"/>
              </a:solidFill>
              <a:cs typeface="Segoe UI Bold"/>
            </a:endParaRPr>
          </a:p>
        </p:txBody>
      </p:sp>
    </p:spTree>
    <p:extLst>
      <p:ext uri="{BB962C8B-B14F-4D97-AF65-F5344CB8AC3E}">
        <p14:creationId xmlns:p14="http://schemas.microsoft.com/office/powerpoint/2010/main" val="1676185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5B0CD-4AF1-4DA3-AAD2-D2D9A599B806}"/>
              </a:ext>
            </a:extLst>
          </p:cNvPr>
          <p:cNvSpPr>
            <a:spLocks noGrp="1"/>
          </p:cNvSpPr>
          <p:nvPr>
            <p:ph type="title"/>
          </p:nvPr>
        </p:nvSpPr>
        <p:spPr>
          <a:xfrm>
            <a:off x="152400" y="118871"/>
            <a:ext cx="8991600" cy="2197609"/>
          </a:xfrm>
        </p:spPr>
        <p:txBody>
          <a:bodyPr>
            <a:normAutofit/>
          </a:bodyPr>
          <a:lstStyle/>
          <a:p>
            <a:r>
              <a:rPr lang="en-US" sz="4000"/>
              <a:t>FY22 Responses, Recommendations and Next Steps</a:t>
            </a:r>
            <a:endParaRPr lang="en-US" sz="4000">
              <a:solidFill>
                <a:srgbClr val="FFFF00"/>
              </a:solidFill>
              <a:cs typeface="Segoe UI Bold"/>
            </a:endParaRPr>
          </a:p>
        </p:txBody>
      </p:sp>
      <p:sp>
        <p:nvSpPr>
          <p:cNvPr id="3" name="Text Placeholder 2">
            <a:extLst>
              <a:ext uri="{FF2B5EF4-FFF2-40B4-BE49-F238E27FC236}">
                <a16:creationId xmlns:a16="http://schemas.microsoft.com/office/drawing/2014/main" id="{AF5C53FB-A374-4456-86FB-243BB6BAF46A}"/>
              </a:ext>
            </a:extLst>
          </p:cNvPr>
          <p:cNvSpPr>
            <a:spLocks noGrp="1"/>
          </p:cNvSpPr>
          <p:nvPr>
            <p:ph type="body" idx="1"/>
          </p:nvPr>
        </p:nvSpPr>
        <p:spPr>
          <a:xfrm>
            <a:off x="524009" y="2560317"/>
            <a:ext cx="8238991" cy="335282"/>
          </a:xfrm>
        </p:spPr>
        <p:txBody>
          <a:bodyPr/>
          <a:lstStyle/>
          <a:p>
            <a:endParaRPr lang="en-US"/>
          </a:p>
        </p:txBody>
      </p:sp>
    </p:spTree>
    <p:extLst>
      <p:ext uri="{BB962C8B-B14F-4D97-AF65-F5344CB8AC3E}">
        <p14:creationId xmlns:p14="http://schemas.microsoft.com/office/powerpoint/2010/main" val="83713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C997DCF-506F-41AC-932D-1BC549D61EC0}"/>
              </a:ext>
            </a:extLst>
          </p:cNvPr>
          <p:cNvSpPr>
            <a:spLocks noGrp="1"/>
          </p:cNvSpPr>
          <p:nvPr>
            <p:ph idx="1"/>
          </p:nvPr>
        </p:nvSpPr>
        <p:spPr>
          <a:xfrm>
            <a:off x="228600" y="1480457"/>
            <a:ext cx="8382000" cy="5257800"/>
          </a:xfrm>
        </p:spPr>
        <p:txBody>
          <a:bodyPr/>
          <a:lstStyle/>
          <a:p>
            <a:pPr marL="118745" indent="0">
              <a:buClr>
                <a:schemeClr val="tx1"/>
              </a:buClr>
              <a:buNone/>
            </a:pPr>
            <a:r>
              <a:rPr lang="en-US" sz="2400"/>
              <a:t>All MA-based, private IHEs </a:t>
            </a:r>
            <a:r>
              <a:rPr lang="en-US" sz="2400">
                <a:effectLst>
                  <a:outerShdw blurRad="38100" dist="38100" dir="2700000" algn="tl">
                    <a:srgbClr val="000000">
                      <a:alpha val="43137"/>
                    </a:srgbClr>
                  </a:outerShdw>
                </a:effectLst>
              </a:rPr>
              <a:t>located in MA and authorized to grant degrees </a:t>
            </a:r>
            <a:r>
              <a:rPr lang="en-US" sz="2400"/>
              <a:t>must be annually screened and assessed to determine whether they are “at risk of imminent closure.” </a:t>
            </a:r>
            <a:endParaRPr lang="en-US"/>
          </a:p>
          <a:p>
            <a:pPr indent="-318770">
              <a:buClr>
                <a:schemeClr val="tx1"/>
              </a:buClr>
              <a:buFont typeface="Wingdings" panose="05000000000000000000" pitchFamily="2" charset="2"/>
              <a:buChar char="Ø"/>
            </a:pPr>
            <a:r>
              <a:rPr lang="en-US" sz="2400"/>
              <a:t>BHE must establish process to conduct these </a:t>
            </a:r>
            <a:r>
              <a:rPr lang="en-US" sz="2400">
                <a:effectLst>
                  <a:outerShdw blurRad="38100" dist="38100" dir="2700000" algn="tl">
                    <a:srgbClr val="000000">
                      <a:alpha val="43137"/>
                    </a:srgbClr>
                  </a:outerShdw>
                </a:effectLst>
              </a:rPr>
              <a:t>annual financial screenings and assessments </a:t>
            </a:r>
            <a:r>
              <a:rPr lang="en-US" sz="2400"/>
              <a:t>for “at risk of imminent closure” determinations</a:t>
            </a:r>
            <a:endParaRPr lang="en-US" sz="2400">
              <a:cs typeface="Segoe UI"/>
            </a:endParaRPr>
          </a:p>
          <a:p>
            <a:pPr marL="995045" lvl="2">
              <a:buFont typeface="Wingdings,Sans-Serif" panose="05000000000000000000" pitchFamily="2" charset="2"/>
              <a:buChar char="§"/>
            </a:pPr>
            <a:r>
              <a:rPr lang="en-US" sz="2000">
                <a:ea typeface="+mn-lt"/>
                <a:cs typeface="+mn-lt"/>
              </a:rPr>
              <a:t>Financial screenings may be conducted by accrediting agency (NECHE), pursuant to an MOU</a:t>
            </a:r>
            <a:endParaRPr lang="en-US">
              <a:cs typeface="Segoe UI"/>
            </a:endParaRPr>
          </a:p>
          <a:p>
            <a:pPr indent="-318770">
              <a:buClr>
                <a:schemeClr val="tx1"/>
              </a:buClr>
              <a:buFont typeface="Wingdings" panose="05000000000000000000" pitchFamily="2" charset="2"/>
              <a:buChar char="Ø"/>
            </a:pPr>
            <a:r>
              <a:rPr lang="en-US" sz="2400"/>
              <a:t>IHEs must: </a:t>
            </a:r>
            <a:endParaRPr lang="en-US" sz="2400">
              <a:cs typeface="Segoe UI"/>
            </a:endParaRPr>
          </a:p>
          <a:p>
            <a:pPr lvl="1">
              <a:buClr>
                <a:schemeClr val="tx1"/>
              </a:buClr>
              <a:buFont typeface="Wingdings" panose="05000000000000000000" pitchFamily="2" charset="2"/>
              <a:buChar char="§"/>
            </a:pPr>
            <a:r>
              <a:rPr lang="en-US" sz="2000"/>
              <a:t>proactively notify BHE of any </a:t>
            </a:r>
            <a:r>
              <a:rPr lang="en-US" sz="2000">
                <a:effectLst>
                  <a:outerShdw blurRad="38100" dist="38100" dir="2700000" algn="tl">
                    <a:srgbClr val="000000">
                      <a:alpha val="43137"/>
                    </a:srgbClr>
                  </a:outerShdw>
                </a:effectLst>
              </a:rPr>
              <a:t>“known financial liabilities or risks” </a:t>
            </a:r>
            <a:r>
              <a:rPr lang="en-US" sz="2000"/>
              <a:t>.</a:t>
            </a:r>
            <a:endParaRPr lang="en-US" sz="2000">
              <a:cs typeface="Segoe UI"/>
            </a:endParaRPr>
          </a:p>
          <a:p>
            <a:pPr lvl="1">
              <a:buFont typeface="Wingdings" panose="05000000000000000000" pitchFamily="2" charset="2"/>
              <a:buChar char="§"/>
            </a:pPr>
            <a:r>
              <a:rPr lang="en-US" sz="2000"/>
              <a:t>annually post </a:t>
            </a:r>
            <a:r>
              <a:rPr lang="en-US" sz="2000">
                <a:effectLst>
                  <a:outerShdw blurRad="38100" dist="38100" dir="2700000" algn="tl">
                    <a:srgbClr val="000000">
                      <a:alpha val="43137"/>
                    </a:srgbClr>
                  </a:outerShdw>
                </a:effectLst>
              </a:rPr>
              <a:t>audited financial statements</a:t>
            </a:r>
          </a:p>
          <a:p>
            <a:pPr lvl="1">
              <a:buFont typeface="Wingdings" panose="05000000000000000000" pitchFamily="2" charset="2"/>
              <a:buChar char="§"/>
            </a:pPr>
            <a:r>
              <a:rPr lang="en-US" sz="2000">
                <a:effectLst>
                  <a:outerShdw blurRad="38100" dist="38100" dir="2700000" algn="tl">
                    <a:srgbClr val="000000">
                      <a:alpha val="43137"/>
                    </a:srgbClr>
                  </a:outerShdw>
                </a:effectLst>
              </a:rPr>
              <a:t>ensure their trustees receive instruction and training, </a:t>
            </a:r>
            <a:r>
              <a:rPr lang="en-US" sz="2000"/>
              <a:t>at least once every four years, on</a:t>
            </a:r>
            <a:r>
              <a:rPr lang="en-US" sz="2000">
                <a:effectLst>
                  <a:outerShdw blurRad="38100" dist="38100" dir="2700000" algn="tl">
                    <a:srgbClr val="000000">
                      <a:alpha val="43137"/>
                    </a:srgbClr>
                  </a:outerShdw>
                </a:effectLst>
              </a:rPr>
              <a:t> fiduciary duty </a:t>
            </a:r>
            <a:r>
              <a:rPr lang="en-US" sz="2000"/>
              <a:t> and financial metrics</a:t>
            </a:r>
          </a:p>
          <a:p>
            <a:pPr lvl="1">
              <a:buFont typeface="Wingdings" panose="05000000000000000000" pitchFamily="2" charset="2"/>
              <a:buChar char="§"/>
            </a:pPr>
            <a:endParaRPr lang="en-US" sz="2000"/>
          </a:p>
          <a:p>
            <a:pPr lvl="1"/>
            <a:endParaRPr lang="en-US" sz="2000"/>
          </a:p>
        </p:txBody>
      </p:sp>
      <p:sp>
        <p:nvSpPr>
          <p:cNvPr id="3" name="Text Placeholder 2">
            <a:extLst>
              <a:ext uri="{FF2B5EF4-FFF2-40B4-BE49-F238E27FC236}">
                <a16:creationId xmlns:a16="http://schemas.microsoft.com/office/drawing/2014/main" id="{84A7ACD2-DC07-4214-8155-CCEA1383D158}"/>
              </a:ext>
            </a:extLst>
          </p:cNvPr>
          <p:cNvSpPr>
            <a:spLocks noGrp="1"/>
          </p:cNvSpPr>
          <p:nvPr>
            <p:ph type="body" sz="quarter" idx="13"/>
          </p:nvPr>
        </p:nvSpPr>
        <p:spPr/>
        <p:txBody>
          <a:bodyPr/>
          <a:lstStyle/>
          <a:p>
            <a:pPr indent="-318770"/>
            <a:r>
              <a:rPr lang="en-US">
                <a:cs typeface="Segoe UI Bold"/>
              </a:rPr>
              <a:t>Private, Independent IHEs</a:t>
            </a:r>
          </a:p>
        </p:txBody>
      </p:sp>
      <p:sp>
        <p:nvSpPr>
          <p:cNvPr id="4" name="Title 3">
            <a:extLst>
              <a:ext uri="{FF2B5EF4-FFF2-40B4-BE49-F238E27FC236}">
                <a16:creationId xmlns:a16="http://schemas.microsoft.com/office/drawing/2014/main" id="{8306FD67-9AB2-4438-A3AD-7E58976033D4}"/>
              </a:ext>
            </a:extLst>
          </p:cNvPr>
          <p:cNvSpPr>
            <a:spLocks noGrp="1"/>
          </p:cNvSpPr>
          <p:nvPr>
            <p:ph type="title"/>
          </p:nvPr>
        </p:nvSpPr>
        <p:spPr/>
        <p:txBody>
          <a:bodyPr/>
          <a:lstStyle/>
          <a:p>
            <a:r>
              <a:rPr lang="en-US" sz="3200"/>
              <a:t>Overview: MA FARM Law</a:t>
            </a:r>
            <a:endParaRPr lang="en-US" sz="3200">
              <a:solidFill>
                <a:srgbClr val="FFFF00"/>
              </a:solidFill>
              <a:cs typeface="Segoe UI Bold"/>
            </a:endParaRPr>
          </a:p>
        </p:txBody>
      </p:sp>
    </p:spTree>
    <p:extLst>
      <p:ext uri="{BB962C8B-B14F-4D97-AF65-F5344CB8AC3E}">
        <p14:creationId xmlns:p14="http://schemas.microsoft.com/office/powerpoint/2010/main" val="106408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CBD5FF-F076-4C1D-83F6-9F5DCB3AE222}"/>
              </a:ext>
            </a:extLst>
          </p:cNvPr>
          <p:cNvSpPr>
            <a:spLocks noGrp="1"/>
          </p:cNvSpPr>
          <p:nvPr>
            <p:ph sz="half" idx="1"/>
          </p:nvPr>
        </p:nvSpPr>
        <p:spPr>
          <a:xfrm>
            <a:off x="76200" y="1447800"/>
            <a:ext cx="4267200" cy="5410200"/>
          </a:xfrm>
        </p:spPr>
        <p:txBody>
          <a:bodyPr/>
          <a:lstStyle/>
          <a:p>
            <a:pPr marL="118745" indent="0" algn="ctr">
              <a:buNone/>
            </a:pPr>
            <a:r>
              <a:rPr lang="en-US" sz="1800" b="1" u="sng"/>
              <a:t>Issues</a:t>
            </a:r>
            <a:endParaRPr lang="en-US" sz="1800" b="1" u="sng">
              <a:cs typeface="Segoe UI"/>
            </a:endParaRPr>
          </a:p>
          <a:p>
            <a:pPr indent="-318770"/>
            <a:r>
              <a:rPr lang="en-US" sz="1800" b="1"/>
              <a:t>Internal Management</a:t>
            </a:r>
            <a:endParaRPr lang="en-US" sz="1800" b="1">
              <a:cs typeface="Segoe UI"/>
            </a:endParaRPr>
          </a:p>
          <a:p>
            <a:pPr lvl="1"/>
            <a:r>
              <a:rPr lang="en-US" sz="1600"/>
              <a:t>Need for accelerated deployment/implementation</a:t>
            </a:r>
            <a:endParaRPr lang="en-US" sz="1600">
              <a:cs typeface="Segoe UI"/>
            </a:endParaRPr>
          </a:p>
          <a:p>
            <a:pPr lvl="1">
              <a:buClr>
                <a:srgbClr val="F37121"/>
              </a:buClr>
            </a:pPr>
            <a:r>
              <a:rPr lang="en-US" sz="1600">
                <a:ea typeface="+mn-lt"/>
                <a:cs typeface="+mn-lt"/>
              </a:rPr>
              <a:t>COVID-considerations </a:t>
            </a:r>
          </a:p>
          <a:p>
            <a:pPr>
              <a:buClr>
                <a:srgbClr val="CF0A2C"/>
              </a:buClr>
            </a:pPr>
            <a:endParaRPr lang="en-US" sz="1800">
              <a:cs typeface="Segoe UI"/>
            </a:endParaRPr>
          </a:p>
          <a:p>
            <a:pPr indent="-318770"/>
            <a:r>
              <a:rPr lang="en-US" sz="1800" b="1"/>
              <a:t>NECHE</a:t>
            </a:r>
            <a:endParaRPr lang="en-US" sz="1800" b="1">
              <a:cs typeface="Segoe UI"/>
            </a:endParaRPr>
          </a:p>
          <a:p>
            <a:pPr lvl="1"/>
            <a:r>
              <a:rPr lang="en-US" sz="1600"/>
              <a:t>Lost time in April-June on NECHE discussion for additional screening info. </a:t>
            </a:r>
            <a:endParaRPr lang="en-US" sz="1600">
              <a:cs typeface="Segoe UI"/>
            </a:endParaRPr>
          </a:p>
          <a:p>
            <a:pPr lvl="1"/>
            <a:r>
              <a:rPr lang="en-US" sz="1600"/>
              <a:t>DHE recreated methodology through time-intensive, manual process.</a:t>
            </a:r>
            <a:endParaRPr lang="en-US" sz="1600">
              <a:cs typeface="Segoe UI"/>
            </a:endParaRPr>
          </a:p>
          <a:p>
            <a:pPr marL="119062" indent="0">
              <a:buNone/>
            </a:pPr>
            <a:endParaRPr lang="en-US" sz="1800"/>
          </a:p>
          <a:p>
            <a:pPr indent="-318770"/>
            <a:r>
              <a:rPr lang="en-US" sz="1800" b="1"/>
              <a:t>Contingency closure planning</a:t>
            </a:r>
            <a:endParaRPr lang="en-US" sz="1800" b="1">
              <a:cs typeface="Segoe UI"/>
            </a:endParaRPr>
          </a:p>
          <a:p>
            <a:pPr lvl="1"/>
            <a:r>
              <a:rPr lang="en-US" sz="1600"/>
              <a:t>Prior contingency closure plan  template development process too binary.</a:t>
            </a:r>
            <a:endParaRPr lang="en-US" sz="1600">
              <a:cs typeface="Segoe UI"/>
            </a:endParaRPr>
          </a:p>
          <a:p>
            <a:pPr lvl="1"/>
            <a:r>
              <a:rPr lang="en-US" sz="1600"/>
              <a:t>Phase 1 Contingency closure info limited to program inventory.</a:t>
            </a:r>
            <a:endParaRPr lang="en-US" sz="1600">
              <a:cs typeface="Segoe UI"/>
            </a:endParaRPr>
          </a:p>
        </p:txBody>
      </p:sp>
      <p:sp>
        <p:nvSpPr>
          <p:cNvPr id="3" name="Content Placeholder 2">
            <a:extLst>
              <a:ext uri="{FF2B5EF4-FFF2-40B4-BE49-F238E27FC236}">
                <a16:creationId xmlns:a16="http://schemas.microsoft.com/office/drawing/2014/main" id="{9D1C4734-4E33-47F5-AC96-23B81A673478}"/>
              </a:ext>
            </a:extLst>
          </p:cNvPr>
          <p:cNvSpPr>
            <a:spLocks noGrp="1"/>
          </p:cNvSpPr>
          <p:nvPr>
            <p:ph sz="half" idx="2"/>
          </p:nvPr>
        </p:nvSpPr>
        <p:spPr>
          <a:xfrm>
            <a:off x="4572000" y="1447800"/>
            <a:ext cx="4572000" cy="5410200"/>
          </a:xfrm>
        </p:spPr>
        <p:txBody>
          <a:bodyPr/>
          <a:lstStyle/>
          <a:p>
            <a:pPr marL="118745" indent="0" algn="ctr">
              <a:buNone/>
            </a:pPr>
            <a:r>
              <a:rPr lang="en-US" sz="1800" b="1" u="sng"/>
              <a:t>Solutions</a:t>
            </a:r>
            <a:endParaRPr lang="en-US" b="1" u="sng">
              <a:cs typeface="Segoe UI"/>
            </a:endParaRPr>
          </a:p>
          <a:p>
            <a:pPr indent="-318770"/>
            <a:r>
              <a:rPr lang="en-US" sz="1800" b="1"/>
              <a:t>Internal Management</a:t>
            </a:r>
            <a:endParaRPr lang="en-US" sz="1800" b="1">
              <a:cs typeface="Segoe UI"/>
            </a:endParaRPr>
          </a:p>
          <a:p>
            <a:pPr lvl="1"/>
            <a:r>
              <a:rPr lang="en-US" sz="1600"/>
              <a:t>Operationalized business; developed template communications, financial screening workbooks, etc.</a:t>
            </a:r>
            <a:endParaRPr lang="en-US" sz="1600">
              <a:cs typeface="Segoe UI"/>
            </a:endParaRPr>
          </a:p>
          <a:p>
            <a:pPr lvl="1"/>
            <a:endParaRPr lang="en-US" sz="1800"/>
          </a:p>
          <a:p>
            <a:pPr indent="-318770"/>
            <a:r>
              <a:rPr lang="en-US" sz="1800" b="1"/>
              <a:t>NECHE</a:t>
            </a:r>
            <a:endParaRPr lang="en-US" sz="1800" b="1">
              <a:cs typeface="Segoe UI"/>
            </a:endParaRPr>
          </a:p>
          <a:p>
            <a:pPr lvl="1"/>
            <a:r>
              <a:rPr lang="en-US" sz="1600"/>
              <a:t>IHE “Release Form” developed and implemented for Year 2 to streamline NECHE data transfer</a:t>
            </a:r>
            <a:endParaRPr lang="en-US" sz="1600">
              <a:cs typeface="Segoe UI"/>
            </a:endParaRPr>
          </a:p>
          <a:p>
            <a:pPr lvl="1"/>
            <a:r>
              <a:rPr lang="en-US" sz="1600"/>
              <a:t>Data from Salesforce will be in a better format for immediate DHE analysis</a:t>
            </a:r>
          </a:p>
          <a:p>
            <a:pPr marL="119062" indent="0">
              <a:buNone/>
            </a:pPr>
            <a:endParaRPr lang="en-US" sz="1800"/>
          </a:p>
          <a:p>
            <a:pPr indent="-318770"/>
            <a:r>
              <a:rPr lang="en-US" sz="1800" b="1"/>
              <a:t>Contingency closure planning</a:t>
            </a:r>
            <a:endParaRPr lang="en-US" sz="1800" b="1">
              <a:cs typeface="Segoe UI"/>
            </a:endParaRPr>
          </a:p>
          <a:p>
            <a:pPr lvl="1"/>
            <a:r>
              <a:rPr lang="en-US" sz="1600"/>
              <a:t>Plan to accelerate contingency closure planning information sought before Jan 1 to include Phase 2 information.</a:t>
            </a:r>
            <a:endParaRPr lang="en-US" sz="1600">
              <a:cs typeface="Segoe UI"/>
            </a:endParaRPr>
          </a:p>
        </p:txBody>
      </p:sp>
      <p:sp>
        <p:nvSpPr>
          <p:cNvPr id="4" name="Text Placeholder 3">
            <a:extLst>
              <a:ext uri="{FF2B5EF4-FFF2-40B4-BE49-F238E27FC236}">
                <a16:creationId xmlns:a16="http://schemas.microsoft.com/office/drawing/2014/main" id="{04B62AB4-C4AF-413C-B729-8FA9C49D5DEB}"/>
              </a:ext>
            </a:extLst>
          </p:cNvPr>
          <p:cNvSpPr>
            <a:spLocks noGrp="1"/>
          </p:cNvSpPr>
          <p:nvPr>
            <p:ph type="body" sz="quarter" idx="16"/>
          </p:nvPr>
        </p:nvSpPr>
        <p:spPr>
          <a:xfrm>
            <a:off x="1154220" y="-941514"/>
            <a:ext cx="8382000" cy="457200"/>
          </a:xfrm>
        </p:spPr>
        <p:txBody>
          <a:bodyPr/>
          <a:lstStyle/>
          <a:p>
            <a:pPr indent="-318770"/>
            <a:r>
              <a:rPr lang="en-US" sz="1600"/>
              <a:t>DHE Staff Implemented Approaches- SUMMARY</a:t>
            </a:r>
          </a:p>
        </p:txBody>
      </p:sp>
      <p:sp>
        <p:nvSpPr>
          <p:cNvPr id="5" name="Title 4">
            <a:extLst>
              <a:ext uri="{FF2B5EF4-FFF2-40B4-BE49-F238E27FC236}">
                <a16:creationId xmlns:a16="http://schemas.microsoft.com/office/drawing/2014/main" id="{88907079-2BAA-4E5D-AD5D-939B65872314}"/>
              </a:ext>
            </a:extLst>
          </p:cNvPr>
          <p:cNvSpPr>
            <a:spLocks noGrp="1"/>
          </p:cNvSpPr>
          <p:nvPr>
            <p:ph type="title"/>
          </p:nvPr>
        </p:nvSpPr>
        <p:spPr>
          <a:xfrm>
            <a:off x="304800" y="914400"/>
            <a:ext cx="8610600" cy="457200"/>
          </a:xfrm>
        </p:spPr>
        <p:txBody>
          <a:bodyPr/>
          <a:lstStyle/>
          <a:p>
            <a:pPr algn="ctr"/>
            <a:r>
              <a:rPr lang="en-US"/>
              <a:t>Year 1 Issues </a:t>
            </a:r>
            <a:r>
              <a:rPr lang="en-US">
                <a:sym typeface="Wingdings" panose="05000000000000000000" pitchFamily="2" charset="2"/>
              </a:rPr>
              <a:t></a:t>
            </a:r>
            <a:r>
              <a:rPr lang="en-US"/>
              <a:t> Year 2 Approaches</a:t>
            </a:r>
            <a:br>
              <a:rPr lang="en-US"/>
            </a:br>
            <a:endParaRPr lang="en-US"/>
          </a:p>
        </p:txBody>
      </p:sp>
    </p:spTree>
    <p:extLst>
      <p:ext uri="{BB962C8B-B14F-4D97-AF65-F5344CB8AC3E}">
        <p14:creationId xmlns:p14="http://schemas.microsoft.com/office/powerpoint/2010/main" val="1802084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BF0BBE-C1B9-4D08-98A8-3AE55CA72275}"/>
              </a:ext>
            </a:extLst>
          </p:cNvPr>
          <p:cNvSpPr>
            <a:spLocks noGrp="1"/>
          </p:cNvSpPr>
          <p:nvPr>
            <p:ph idx="1"/>
          </p:nvPr>
        </p:nvSpPr>
        <p:spPr>
          <a:xfrm>
            <a:off x="381000" y="1600200"/>
            <a:ext cx="8382000" cy="5105400"/>
          </a:xfrm>
        </p:spPr>
        <p:txBody>
          <a:bodyPr/>
          <a:lstStyle/>
          <a:p>
            <a:pPr indent="-318770"/>
            <a:r>
              <a:rPr lang="en-US" sz="1800" b="1"/>
              <a:t>Accelerate the timeline </a:t>
            </a:r>
            <a:r>
              <a:rPr lang="en-US" sz="1800"/>
              <a:t>from December to October for “at risk” and public notice determinations</a:t>
            </a:r>
            <a:endParaRPr lang="en-US"/>
          </a:p>
          <a:p>
            <a:pPr lvl="1"/>
            <a:r>
              <a:rPr lang="en-US" sz="1800"/>
              <a:t>By October fall enrollment should be known.</a:t>
            </a:r>
          </a:p>
          <a:p>
            <a:pPr lvl="1"/>
            <a:r>
              <a:rPr lang="en-US" sz="1800"/>
              <a:t>Year 1 provides a baseline “starting point” for analysis</a:t>
            </a:r>
          </a:p>
          <a:p>
            <a:pPr lvl="1"/>
            <a:r>
              <a:rPr lang="en-US" sz="1800"/>
              <a:t>Communications and workbook templates from Year 1 ready to go</a:t>
            </a:r>
          </a:p>
          <a:p>
            <a:pPr indent="-318770"/>
            <a:r>
              <a:rPr lang="en-US" sz="1800"/>
              <a:t>Require all private IHEs Presidents and  Board Chairs that are assessed as “at risk” to submit </a:t>
            </a:r>
            <a:r>
              <a:rPr lang="en-US" sz="1800" b="1"/>
              <a:t>Certifications </a:t>
            </a:r>
            <a:endParaRPr lang="en-US" sz="1800" b="1">
              <a:cs typeface="Segoe UI"/>
            </a:endParaRPr>
          </a:p>
          <a:p>
            <a:pPr lvl="1"/>
            <a:r>
              <a:rPr lang="en-US" sz="1800"/>
              <a:t>Attesting that they have both the means (18 months) and intention (commitment) to stay open through end of next academic year. </a:t>
            </a:r>
          </a:p>
          <a:p>
            <a:pPr indent="-318770"/>
            <a:r>
              <a:rPr lang="en-US" sz="1800" b="1"/>
              <a:t>Increase DHE capacity and resources </a:t>
            </a:r>
            <a:r>
              <a:rPr lang="en-US" sz="1800"/>
              <a:t>to conduct assessments, risk monitoring and contingency closure planning. </a:t>
            </a:r>
            <a:endParaRPr lang="en-US" sz="1800">
              <a:cs typeface="Segoe UI"/>
            </a:endParaRPr>
          </a:p>
          <a:p>
            <a:pPr lvl="1"/>
            <a:r>
              <a:rPr lang="en-US" sz="1800"/>
              <a:t>FARM manager/ analyst position is funded and posted</a:t>
            </a:r>
          </a:p>
          <a:p>
            <a:pPr lvl="1"/>
            <a:r>
              <a:rPr lang="en-US" sz="1800"/>
              <a:t>Explore procuring, as needed, DHE consultant support for on-site fiscal review, analysis and guidance in contingency closure phase to support an orderly closure. </a:t>
            </a:r>
          </a:p>
          <a:p>
            <a:pPr lvl="1"/>
            <a:endParaRPr lang="en-US" sz="1800"/>
          </a:p>
        </p:txBody>
      </p:sp>
      <p:sp>
        <p:nvSpPr>
          <p:cNvPr id="3" name="Text Placeholder 2">
            <a:extLst>
              <a:ext uri="{FF2B5EF4-FFF2-40B4-BE49-F238E27FC236}">
                <a16:creationId xmlns:a16="http://schemas.microsoft.com/office/drawing/2014/main" id="{A2478DC8-B424-4ADA-8570-B02AE756E7B4}"/>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EB2C6ABB-9E94-4169-B545-03BE96D4C7FE}"/>
              </a:ext>
            </a:extLst>
          </p:cNvPr>
          <p:cNvSpPr>
            <a:spLocks noGrp="1"/>
          </p:cNvSpPr>
          <p:nvPr>
            <p:ph type="title"/>
          </p:nvPr>
        </p:nvSpPr>
        <p:spPr/>
        <p:txBody>
          <a:bodyPr/>
          <a:lstStyle/>
          <a:p>
            <a:r>
              <a:rPr lang="en-US"/>
              <a:t>Additional Recommendations</a:t>
            </a:r>
          </a:p>
        </p:txBody>
      </p:sp>
    </p:spTree>
    <p:extLst>
      <p:ext uri="{BB962C8B-B14F-4D97-AF65-F5344CB8AC3E}">
        <p14:creationId xmlns:p14="http://schemas.microsoft.com/office/powerpoint/2010/main" val="2297195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ACF38D-2C42-4681-82C5-5CFC81E7BD57}"/>
              </a:ext>
            </a:extLst>
          </p:cNvPr>
          <p:cNvSpPr>
            <a:spLocks noGrp="1"/>
          </p:cNvSpPr>
          <p:nvPr>
            <p:ph idx="1"/>
          </p:nvPr>
        </p:nvSpPr>
        <p:spPr>
          <a:xfrm>
            <a:off x="381000" y="1388201"/>
            <a:ext cx="8382000" cy="5466011"/>
          </a:xfrm>
        </p:spPr>
        <p:txBody>
          <a:bodyPr/>
          <a:lstStyle/>
          <a:p>
            <a:pPr indent="-318770"/>
            <a:r>
              <a:rPr lang="en-US" sz="2400" b="1"/>
              <a:t>FY22 Screenings in progress-  </a:t>
            </a:r>
            <a:r>
              <a:rPr lang="en-US" sz="2400"/>
              <a:t>DHE Received Year 2 (FY20) NECHE results; conducting assessments.</a:t>
            </a:r>
            <a:endParaRPr lang="en-US" sz="2400">
              <a:cs typeface="Segoe UI"/>
            </a:endParaRPr>
          </a:p>
          <a:p>
            <a:pPr lvl="1"/>
            <a:r>
              <a:rPr lang="en-US" sz="2000" b="1">
                <a:cs typeface="Segoe UI"/>
              </a:rPr>
              <a:t>Key issue:</a:t>
            </a:r>
            <a:r>
              <a:rPr lang="en-US" sz="2000">
                <a:cs typeface="Segoe UI"/>
              </a:rPr>
              <a:t> continue to carefully assess COVID impact, including the impact of short-term stimulus funding on IHE financial stability</a:t>
            </a:r>
          </a:p>
          <a:p>
            <a:pPr indent="-318770">
              <a:buClr>
                <a:srgbClr val="CF0A2C"/>
              </a:buClr>
            </a:pPr>
            <a:r>
              <a:rPr lang="en-US" sz="2400" b="1">
                <a:cs typeface="Segoe UI"/>
              </a:rPr>
              <a:t>June 22 BHE meeting</a:t>
            </a:r>
            <a:r>
              <a:rPr lang="en-US" sz="2400">
                <a:cs typeface="Segoe UI"/>
              </a:rPr>
              <a:t>- Discuss recommendations.</a:t>
            </a:r>
            <a:endParaRPr lang="en-US">
              <a:cs typeface="Segoe UI"/>
            </a:endParaRPr>
          </a:p>
          <a:p>
            <a:pPr indent="-318770">
              <a:buClr>
                <a:srgbClr val="CF0A2C"/>
              </a:buClr>
            </a:pPr>
            <a:r>
              <a:rPr lang="en-US" sz="2400" b="1">
                <a:cs typeface="Segoe UI"/>
              </a:rPr>
              <a:t>Summer 2021</a:t>
            </a:r>
            <a:r>
              <a:rPr lang="en-US" sz="2400">
                <a:cs typeface="Segoe UI"/>
              </a:rPr>
              <a:t>- Socialize recommendations with stakeholders; draft amended implementation procedures and regulations, as necessary.</a:t>
            </a:r>
            <a:endParaRPr lang="en-US">
              <a:cs typeface="Segoe UI"/>
            </a:endParaRPr>
          </a:p>
          <a:p>
            <a:pPr indent="-318770"/>
            <a:r>
              <a:rPr lang="en-US" sz="2400" b="1">
                <a:ea typeface="+mn-lt"/>
                <a:cs typeface="+mn-lt"/>
              </a:rPr>
              <a:t>Summer 2021</a:t>
            </a:r>
            <a:r>
              <a:rPr lang="en-US" sz="2400">
                <a:ea typeface="+mn-lt"/>
                <a:cs typeface="+mn-lt"/>
              </a:rPr>
              <a:t>- Hire and onboard new FARM manager/ analyst position</a:t>
            </a:r>
            <a:r>
              <a:rPr lang="en-US" sz="2400"/>
              <a:t>.</a:t>
            </a:r>
            <a:endParaRPr lang="en-US" sz="2400">
              <a:cs typeface="Segoe UI"/>
            </a:endParaRPr>
          </a:p>
          <a:p>
            <a:pPr indent="-318770"/>
            <a:r>
              <a:rPr lang="en-US" sz="2400" b="1">
                <a:cs typeface="Segoe UI"/>
              </a:rPr>
              <a:t>October 2021 BHE meeting</a:t>
            </a:r>
            <a:r>
              <a:rPr lang="en-US" sz="2400">
                <a:cs typeface="Segoe UI"/>
              </a:rPr>
              <a:t>- DHE Report on FY22 work, including screenings/ assessments, and recommendation implementation.</a:t>
            </a:r>
          </a:p>
          <a:p>
            <a:endParaRPr lang="en-US">
              <a:cs typeface="Segoe UI"/>
            </a:endParaRPr>
          </a:p>
        </p:txBody>
      </p:sp>
      <p:sp>
        <p:nvSpPr>
          <p:cNvPr id="3" name="Text Placeholder 2">
            <a:extLst>
              <a:ext uri="{FF2B5EF4-FFF2-40B4-BE49-F238E27FC236}">
                <a16:creationId xmlns:a16="http://schemas.microsoft.com/office/drawing/2014/main" id="{62264D82-1A9C-499D-A43A-F4BD94DA235A}"/>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53538810-D8F2-4C48-96ED-1C644EBF7AE3}"/>
              </a:ext>
            </a:extLst>
          </p:cNvPr>
          <p:cNvSpPr>
            <a:spLocks noGrp="1"/>
          </p:cNvSpPr>
          <p:nvPr>
            <p:ph type="title"/>
          </p:nvPr>
        </p:nvSpPr>
        <p:spPr/>
        <p:txBody>
          <a:bodyPr/>
          <a:lstStyle/>
          <a:p>
            <a:r>
              <a:rPr lang="en-US"/>
              <a:t>Next Steps and Key Issues for FY22</a:t>
            </a:r>
          </a:p>
        </p:txBody>
      </p:sp>
    </p:spTree>
    <p:extLst>
      <p:ext uri="{BB962C8B-B14F-4D97-AF65-F5344CB8AC3E}">
        <p14:creationId xmlns:p14="http://schemas.microsoft.com/office/powerpoint/2010/main" val="2474236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5EA8E-6436-408E-812F-FF8728AD617A}"/>
              </a:ext>
            </a:extLst>
          </p:cNvPr>
          <p:cNvSpPr>
            <a:spLocks noGrp="1"/>
          </p:cNvSpPr>
          <p:nvPr>
            <p:ph type="title"/>
          </p:nvPr>
        </p:nvSpPr>
        <p:spPr/>
        <p:txBody>
          <a:bodyPr/>
          <a:lstStyle/>
          <a:p>
            <a:r>
              <a:rPr lang="en-US"/>
              <a:t>Discussion</a:t>
            </a:r>
          </a:p>
        </p:txBody>
      </p:sp>
      <p:sp>
        <p:nvSpPr>
          <p:cNvPr id="3" name="Text Placeholder 2">
            <a:extLst>
              <a:ext uri="{FF2B5EF4-FFF2-40B4-BE49-F238E27FC236}">
                <a16:creationId xmlns:a16="http://schemas.microsoft.com/office/drawing/2014/main" id="{AE757008-30BE-4570-9BB6-59678C8A313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19927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013849-1A84-4559-AEE0-0524FCFAC833}"/>
              </a:ext>
            </a:extLst>
          </p:cNvPr>
          <p:cNvSpPr>
            <a:spLocks noGrp="1"/>
          </p:cNvSpPr>
          <p:nvPr>
            <p:ph idx="1"/>
          </p:nvPr>
        </p:nvSpPr>
        <p:spPr>
          <a:xfrm>
            <a:off x="381000" y="1435100"/>
            <a:ext cx="8382000" cy="5426075"/>
          </a:xfrm>
        </p:spPr>
        <p:txBody>
          <a:bodyPr/>
          <a:lstStyle/>
          <a:p>
            <a:pPr indent="-318770">
              <a:buFont typeface="Wingdings" panose="05000000000000000000" pitchFamily="2" charset="2"/>
              <a:buChar char="Ø"/>
            </a:pPr>
            <a:r>
              <a:rPr lang="en-US" sz="2400"/>
              <a:t>Mass mailings (legal notices from Commissioner):</a:t>
            </a:r>
            <a:endParaRPr lang="en-US"/>
          </a:p>
          <a:p>
            <a:pPr lvl="1"/>
            <a:r>
              <a:rPr lang="en-US" sz="1800">
                <a:effectLst>
                  <a:outerShdw blurRad="38100" dist="38100" dir="2700000" algn="tl">
                    <a:srgbClr val="000000">
                      <a:alpha val="43137"/>
                    </a:srgbClr>
                  </a:outerShdw>
                </a:effectLst>
              </a:rPr>
              <a:t>June 29, 2020 </a:t>
            </a:r>
            <a:r>
              <a:rPr lang="en-US" sz="1800"/>
              <a:t>– Legal Notice of Annual Financial Screenings and Evaluations; Immediate Notification of Known Financial Liabilities and Risks; Posting of Audited Financial Statements; and Required IHE Trustee Training</a:t>
            </a:r>
            <a:endParaRPr lang="en-US" sz="1800">
              <a:cs typeface="Segoe UI"/>
            </a:endParaRPr>
          </a:p>
          <a:p>
            <a:pPr lvl="1"/>
            <a:r>
              <a:rPr lang="en-US" sz="1800">
                <a:effectLst>
                  <a:outerShdw blurRad="38100" dist="38100" dir="2700000" algn="tl">
                    <a:srgbClr val="000000">
                      <a:alpha val="43137"/>
                    </a:srgbClr>
                  </a:outerShdw>
                </a:effectLst>
              </a:rPr>
              <a:t>December 10, 2020 </a:t>
            </a:r>
            <a:r>
              <a:rPr lang="en-US" sz="1800"/>
              <a:t>– Notification of Reporting Portal for Audited Financial Statements; and Require IHE Trustee Training</a:t>
            </a:r>
            <a:endParaRPr lang="en-US" sz="1800">
              <a:cs typeface="Segoe UI"/>
            </a:endParaRPr>
          </a:p>
          <a:p>
            <a:pPr lvl="1"/>
            <a:r>
              <a:rPr lang="en-US" sz="1800">
                <a:effectLst>
                  <a:outerShdw blurRad="38100" dist="38100" dir="2700000" algn="tl">
                    <a:srgbClr val="000000">
                      <a:alpha val="43137"/>
                    </a:srgbClr>
                  </a:outerShdw>
                </a:effectLst>
              </a:rPr>
              <a:t>January 11, 2021 </a:t>
            </a:r>
            <a:r>
              <a:rPr lang="en-US" sz="1800"/>
              <a:t>– Private Higher Education Trustee Training Information</a:t>
            </a:r>
            <a:endParaRPr lang="en-US" sz="1800">
              <a:cs typeface="Segoe UI"/>
            </a:endParaRPr>
          </a:p>
          <a:p>
            <a:pPr indent="-318770"/>
            <a:r>
              <a:rPr lang="en-US" sz="2400"/>
              <a:t>DHE website:  </a:t>
            </a:r>
            <a:r>
              <a:rPr lang="en-US" sz="2400">
                <a:hlinkClick r:id="rId3"/>
              </a:rPr>
              <a:t>https://www.mass.edu/strategic/farm.asp</a:t>
            </a:r>
            <a:endParaRPr lang="en-US" sz="2400">
              <a:cs typeface="Segoe UI"/>
            </a:endParaRPr>
          </a:p>
          <a:p>
            <a:pPr lvl="1"/>
            <a:r>
              <a:rPr lang="en-US" sz="2000"/>
              <a:t>Statute, regulations, implementation procedures, notices</a:t>
            </a:r>
            <a:endParaRPr lang="en-US" sz="2000">
              <a:cs typeface="Segoe UI"/>
            </a:endParaRPr>
          </a:p>
          <a:p>
            <a:pPr indent="-318770"/>
            <a:r>
              <a:rPr lang="en-US" sz="2400"/>
              <a:t>DHE Reporting Portal- Trustee training certifications; annual financials.</a:t>
            </a:r>
            <a:endParaRPr lang="en-US" err="1"/>
          </a:p>
          <a:p>
            <a:pPr indent="-318770"/>
            <a:r>
              <a:rPr lang="en-US" sz="2400"/>
              <a:t>FARM External Contact for Technical Assistance- </a:t>
            </a:r>
            <a:endParaRPr lang="en-US">
              <a:cs typeface="Segoe UI"/>
            </a:endParaRPr>
          </a:p>
          <a:p>
            <a:pPr lvl="1"/>
            <a:r>
              <a:rPr lang="en-US" sz="2000"/>
              <a:t>Alex Nally, Assistant General Counsel</a:t>
            </a:r>
            <a:endParaRPr lang="en-US" sz="2000">
              <a:cs typeface="Segoe UI"/>
            </a:endParaRPr>
          </a:p>
        </p:txBody>
      </p:sp>
      <p:sp>
        <p:nvSpPr>
          <p:cNvPr id="3" name="Text Placeholder 2">
            <a:extLst>
              <a:ext uri="{FF2B5EF4-FFF2-40B4-BE49-F238E27FC236}">
                <a16:creationId xmlns:a16="http://schemas.microsoft.com/office/drawing/2014/main" id="{3A38E004-BD49-4679-9B5E-A959207F2E20}"/>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AF4CD7BB-D5F3-4362-8EAE-447E8CFEF8E3}"/>
              </a:ext>
            </a:extLst>
          </p:cNvPr>
          <p:cNvSpPr>
            <a:spLocks noGrp="1"/>
          </p:cNvSpPr>
          <p:nvPr>
            <p:ph type="title"/>
          </p:nvPr>
        </p:nvSpPr>
        <p:spPr/>
        <p:txBody>
          <a:bodyPr/>
          <a:lstStyle/>
          <a:p>
            <a:pPr marL="119062" indent="0">
              <a:buNone/>
            </a:pPr>
            <a:r>
              <a:rPr lang="en-US" sz="3400"/>
              <a:t>External Communications &amp; Guidance</a:t>
            </a:r>
          </a:p>
        </p:txBody>
      </p:sp>
    </p:spTree>
    <p:extLst>
      <p:ext uri="{BB962C8B-B14F-4D97-AF65-F5344CB8AC3E}">
        <p14:creationId xmlns:p14="http://schemas.microsoft.com/office/powerpoint/2010/main" val="299768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BF6CB-39A3-4F20-ACFC-10AB2310FAE0}"/>
              </a:ext>
            </a:extLst>
          </p:cNvPr>
          <p:cNvSpPr>
            <a:spLocks noGrp="1"/>
          </p:cNvSpPr>
          <p:nvPr>
            <p:ph idx="1"/>
          </p:nvPr>
        </p:nvSpPr>
        <p:spPr>
          <a:xfrm>
            <a:off x="762000" y="1447800"/>
            <a:ext cx="8153400" cy="5334000"/>
          </a:xfrm>
        </p:spPr>
        <p:txBody>
          <a:bodyPr/>
          <a:lstStyle/>
          <a:p>
            <a:pPr marL="460375" lvl="1" indent="-347663">
              <a:spcAft>
                <a:spcPts val="600"/>
              </a:spcAft>
              <a:buFont typeface="Wingdings" panose="05000000000000000000" pitchFamily="2" charset="2"/>
              <a:buChar char="ü"/>
            </a:pPr>
            <a:r>
              <a:rPr lang="en-US" sz="1800" b="1"/>
              <a:t>June 2018-January 2019:</a:t>
            </a:r>
            <a:r>
              <a:rPr lang="en-US" sz="1800"/>
              <a:t> THESIS recommendations; BHE accepts report (BHE 19-04)</a:t>
            </a:r>
            <a:endParaRPr lang="en-US" sz="1800" b="1"/>
          </a:p>
          <a:p>
            <a:pPr marL="460375" lvl="1" indent="-347663">
              <a:spcAft>
                <a:spcPts val="600"/>
              </a:spcAft>
              <a:buFont typeface="Wingdings" panose="05000000000000000000" pitchFamily="2" charset="2"/>
              <a:buChar char="ü"/>
            </a:pPr>
            <a:r>
              <a:rPr lang="en-US" sz="1800" b="1"/>
              <a:t>June 18, 2019: </a:t>
            </a:r>
            <a:r>
              <a:rPr lang="en-US" sz="1800">
                <a:effectLst>
                  <a:outerShdw blurRad="38100" dist="38100" dir="2700000" algn="tl">
                    <a:srgbClr val="000000">
                      <a:alpha val="43137"/>
                    </a:srgbClr>
                  </a:outerShdw>
                </a:effectLst>
              </a:rPr>
              <a:t>BHE Vote </a:t>
            </a:r>
            <a:r>
              <a:rPr lang="en-US" sz="1800"/>
              <a:t>to put draft regulations out for formal public comment (BHE 19-06)</a:t>
            </a:r>
          </a:p>
          <a:p>
            <a:pPr marL="460375" lvl="1" indent="-347663">
              <a:spcAft>
                <a:spcPts val="600"/>
              </a:spcAft>
              <a:buFont typeface="Wingdings" panose="05000000000000000000" pitchFamily="2" charset="2"/>
              <a:buChar char="ü"/>
            </a:pPr>
            <a:r>
              <a:rPr lang="en-US" sz="1800" b="1"/>
              <a:t>November 14, 2019: </a:t>
            </a:r>
            <a:r>
              <a:rPr lang="en-US" sz="1800"/>
              <a:t>Legislation enacted and signed</a:t>
            </a:r>
          </a:p>
          <a:p>
            <a:pPr marL="460375" lvl="1" indent="-347663">
              <a:spcAft>
                <a:spcPts val="600"/>
              </a:spcAft>
              <a:buFont typeface="Wingdings" panose="05000000000000000000" pitchFamily="2" charset="2"/>
              <a:buChar char="ü"/>
            </a:pPr>
            <a:r>
              <a:rPr lang="en-US" sz="1800" b="1"/>
              <a:t>November- December 2019</a:t>
            </a:r>
            <a:r>
              <a:rPr lang="en-US" sz="1800"/>
              <a:t>: DHE staff revise regulations </a:t>
            </a:r>
          </a:p>
          <a:p>
            <a:pPr marL="460375" lvl="1" indent="-347663">
              <a:spcAft>
                <a:spcPts val="600"/>
              </a:spcAft>
              <a:buFont typeface="Wingdings" panose="05000000000000000000" pitchFamily="2" charset="2"/>
              <a:buChar char="ü"/>
            </a:pPr>
            <a:r>
              <a:rPr lang="en-US" sz="1800" b="1"/>
              <a:t>January  10, 2020</a:t>
            </a:r>
            <a:r>
              <a:rPr lang="en-US" sz="1800"/>
              <a:t>:</a:t>
            </a:r>
            <a:r>
              <a:rPr lang="en-US" sz="1800">
                <a:effectLst>
                  <a:outerShdw blurRad="38100" dist="38100" dir="2700000" algn="tl">
                    <a:srgbClr val="000000">
                      <a:alpha val="43137"/>
                    </a:srgbClr>
                  </a:outerShdw>
                </a:effectLst>
              </a:rPr>
              <a:t> BHE Vote</a:t>
            </a:r>
            <a:r>
              <a:rPr lang="en-US" sz="1800"/>
              <a:t> on final regulations (BHE 20-03); ongoing NECHE MOU negotiations</a:t>
            </a:r>
          </a:p>
          <a:p>
            <a:pPr marL="460375" lvl="1" indent="-347663">
              <a:spcAft>
                <a:spcPts val="600"/>
              </a:spcAft>
              <a:buFont typeface="Wingdings" panose="05000000000000000000" pitchFamily="2" charset="2"/>
              <a:buChar char="ü"/>
            </a:pPr>
            <a:r>
              <a:rPr lang="en-US" sz="1800" b="1"/>
              <a:t>April 8, 2020: </a:t>
            </a:r>
            <a:r>
              <a:rPr lang="en-US" sz="1800">
                <a:effectLst>
                  <a:outerShdw blurRad="38100" dist="38100" dir="2700000" algn="tl">
                    <a:srgbClr val="000000">
                      <a:alpha val="43137"/>
                    </a:srgbClr>
                  </a:outerShdw>
                </a:effectLst>
              </a:rPr>
              <a:t>BHE</a:t>
            </a:r>
            <a:r>
              <a:rPr lang="en-US" sz="1800"/>
              <a:t> </a:t>
            </a:r>
            <a:r>
              <a:rPr lang="en-US" sz="1800">
                <a:effectLst>
                  <a:outerShdw blurRad="38100" dist="38100" dir="2700000" algn="tl">
                    <a:srgbClr val="000000">
                      <a:alpha val="43137"/>
                    </a:srgbClr>
                  </a:outerShdw>
                </a:effectLst>
              </a:rPr>
              <a:t>Vote</a:t>
            </a:r>
            <a:r>
              <a:rPr lang="en-US" sz="1800"/>
              <a:t> related to implementation (NECHE MOU and Implementation Procedures); immediate implementation</a:t>
            </a:r>
          </a:p>
          <a:p>
            <a:pPr marL="460375" lvl="1" indent="-347663">
              <a:spcAft>
                <a:spcPts val="600"/>
              </a:spcAft>
              <a:buFont typeface="Wingdings" panose="05000000000000000000" pitchFamily="2" charset="2"/>
              <a:buChar char="ü"/>
            </a:pPr>
            <a:r>
              <a:rPr lang="en-US" sz="1800" b="1">
                <a:solidFill>
                  <a:schemeClr val="tx2">
                    <a:lumMod val="90000"/>
                    <a:lumOff val="10000"/>
                  </a:schemeClr>
                </a:solidFill>
              </a:rPr>
              <a:t>April 2020- June 2021: </a:t>
            </a:r>
            <a:r>
              <a:rPr lang="en-US" sz="1800">
                <a:solidFill>
                  <a:schemeClr val="tx2">
                    <a:lumMod val="90000"/>
                    <a:lumOff val="10000"/>
                  </a:schemeClr>
                </a:solidFill>
              </a:rPr>
              <a:t>Year 1 Implementation </a:t>
            </a:r>
          </a:p>
          <a:p>
            <a:pPr marL="663575" lvl="2" indent="-285750">
              <a:spcAft>
                <a:spcPts val="600"/>
              </a:spcAft>
            </a:pPr>
            <a:r>
              <a:rPr lang="en-US" sz="1400" b="1"/>
              <a:t>(see next slides): </a:t>
            </a:r>
            <a:r>
              <a:rPr lang="en-US" sz="1400"/>
              <a:t>Operationalizing policies and procedures, screenings and assessments, review of risk mitigation plans, contingency closure planning, trustee training, etc.</a:t>
            </a:r>
          </a:p>
          <a:p>
            <a:pPr marL="377825" lvl="2" indent="0">
              <a:spcAft>
                <a:spcPts val="600"/>
              </a:spcAft>
              <a:buNone/>
            </a:pPr>
            <a:endParaRPr lang="en-US" sz="1400"/>
          </a:p>
          <a:p>
            <a:pPr marL="460375" lvl="1" indent="-347663">
              <a:spcAft>
                <a:spcPts val="600"/>
              </a:spcAft>
              <a:buFont typeface="Wingdings" panose="05000000000000000000" pitchFamily="2" charset="2"/>
              <a:buChar char="q"/>
            </a:pPr>
            <a:r>
              <a:rPr lang="en-US" sz="1800" b="1">
                <a:solidFill>
                  <a:schemeClr val="tx2">
                    <a:lumMod val="90000"/>
                    <a:lumOff val="10000"/>
                  </a:schemeClr>
                </a:solidFill>
              </a:rPr>
              <a:t>June 22, 2021 BHE Meeting-</a:t>
            </a:r>
            <a:r>
              <a:rPr lang="en-US" sz="1800">
                <a:solidFill>
                  <a:schemeClr val="tx2">
                    <a:lumMod val="90000"/>
                    <a:lumOff val="10000"/>
                  </a:schemeClr>
                </a:solidFill>
              </a:rPr>
              <a:t>Year 1 Review or “After Action Report”</a:t>
            </a:r>
          </a:p>
          <a:p>
            <a:pPr marL="119062" indent="0">
              <a:buNone/>
            </a:pPr>
            <a:endParaRPr lang="en-US"/>
          </a:p>
        </p:txBody>
      </p:sp>
      <p:sp>
        <p:nvSpPr>
          <p:cNvPr id="3" name="Text Placeholder 2">
            <a:extLst>
              <a:ext uri="{FF2B5EF4-FFF2-40B4-BE49-F238E27FC236}">
                <a16:creationId xmlns:a16="http://schemas.microsoft.com/office/drawing/2014/main" id="{3B560814-609F-4DC2-9AFC-634B5E4AFC04}"/>
              </a:ext>
            </a:extLst>
          </p:cNvPr>
          <p:cNvSpPr>
            <a:spLocks noGrp="1"/>
          </p:cNvSpPr>
          <p:nvPr>
            <p:ph type="body" sz="quarter" idx="13"/>
          </p:nvPr>
        </p:nvSpPr>
        <p:spPr/>
        <p:txBody>
          <a:bodyPr/>
          <a:lstStyle/>
          <a:p>
            <a:r>
              <a:rPr lang="en-US"/>
              <a:t>Financial Assistance and Risk Monitoring (FARM) Implementation</a:t>
            </a:r>
          </a:p>
          <a:p>
            <a:endParaRPr lang="en-US"/>
          </a:p>
        </p:txBody>
      </p:sp>
      <p:sp>
        <p:nvSpPr>
          <p:cNvPr id="4" name="Title 3">
            <a:extLst>
              <a:ext uri="{FF2B5EF4-FFF2-40B4-BE49-F238E27FC236}">
                <a16:creationId xmlns:a16="http://schemas.microsoft.com/office/drawing/2014/main" id="{458E6D54-6416-4A0D-801F-4968685CDEDC}"/>
              </a:ext>
            </a:extLst>
          </p:cNvPr>
          <p:cNvSpPr>
            <a:spLocks noGrp="1"/>
          </p:cNvSpPr>
          <p:nvPr>
            <p:ph type="title"/>
          </p:nvPr>
        </p:nvSpPr>
        <p:spPr/>
        <p:txBody>
          <a:bodyPr/>
          <a:lstStyle/>
          <a:p>
            <a:r>
              <a:rPr lang="en-US"/>
              <a:t>Timeline Overview</a:t>
            </a:r>
            <a:endParaRPr lang="en-US">
              <a:solidFill>
                <a:srgbClr val="FFFF00"/>
              </a:solidFill>
              <a:cs typeface="Segoe UI Bold"/>
            </a:endParaRPr>
          </a:p>
        </p:txBody>
      </p:sp>
      <p:sp>
        <p:nvSpPr>
          <p:cNvPr id="7" name="Arrow: Right 6">
            <a:extLst>
              <a:ext uri="{FF2B5EF4-FFF2-40B4-BE49-F238E27FC236}">
                <a16:creationId xmlns:a16="http://schemas.microsoft.com/office/drawing/2014/main" id="{0D530D0C-BCF3-42E6-89A0-2D76B86C723B}"/>
              </a:ext>
            </a:extLst>
          </p:cNvPr>
          <p:cNvSpPr/>
          <p:nvPr/>
        </p:nvSpPr>
        <p:spPr>
          <a:xfrm flipV="1">
            <a:off x="-304800" y="6313714"/>
            <a:ext cx="838200" cy="533400"/>
          </a:xfrm>
          <a:prstGeom prst="rightArrow">
            <a:avLst>
              <a:gd name="adj1" fmla="val 50000"/>
              <a:gd name="adj2" fmla="val 4697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17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3D1E63-94E8-4BBD-9839-A8395983585A}"/>
              </a:ext>
            </a:extLst>
          </p:cNvPr>
          <p:cNvSpPr>
            <a:spLocks noGrp="1"/>
          </p:cNvSpPr>
          <p:nvPr>
            <p:ph idx="1"/>
          </p:nvPr>
        </p:nvSpPr>
        <p:spPr>
          <a:xfrm>
            <a:off x="332458" y="1600200"/>
            <a:ext cx="8382000" cy="5029200"/>
          </a:xfrm>
        </p:spPr>
        <p:txBody>
          <a:bodyPr/>
          <a:lstStyle/>
          <a:p>
            <a:pPr indent="-318770"/>
            <a:r>
              <a:rPr lang="en-US" sz="3400">
                <a:effectLst>
                  <a:outerShdw blurRad="38100" dist="38100" dir="2700000" algn="tl">
                    <a:srgbClr val="000000">
                      <a:alpha val="43137"/>
                    </a:srgbClr>
                  </a:outerShdw>
                </a:effectLst>
              </a:rPr>
              <a:t>Year 1 Implementation</a:t>
            </a:r>
            <a:endParaRPr lang="en-US"/>
          </a:p>
          <a:p>
            <a:pPr lvl="1"/>
            <a:r>
              <a:rPr lang="en-US" sz="2600"/>
              <a:t>Operationalized Business Processes- </a:t>
            </a:r>
            <a:r>
              <a:rPr lang="en-US" sz="2600" i="1"/>
              <a:t>Dena</a:t>
            </a:r>
            <a:endParaRPr lang="en-US" sz="2600" i="1">
              <a:cs typeface="Segoe UI"/>
            </a:endParaRPr>
          </a:p>
          <a:p>
            <a:pPr lvl="1"/>
            <a:r>
              <a:rPr lang="en-US" sz="2600"/>
              <a:t>Screening and Assessments- </a:t>
            </a:r>
            <a:r>
              <a:rPr lang="en-US" sz="2600" i="1"/>
              <a:t>Tom</a:t>
            </a:r>
            <a:endParaRPr lang="en-US" sz="2600" i="1">
              <a:cs typeface="Segoe UI"/>
            </a:endParaRPr>
          </a:p>
          <a:p>
            <a:pPr lvl="1"/>
            <a:r>
              <a:rPr lang="en-US" sz="2600"/>
              <a:t>Risk Mitigation Review and Monitoring- </a:t>
            </a:r>
            <a:r>
              <a:rPr lang="en-US" sz="2600" i="1"/>
              <a:t>Tom</a:t>
            </a:r>
            <a:endParaRPr lang="en-US" sz="2600" i="1">
              <a:cs typeface="Segoe UI"/>
            </a:endParaRPr>
          </a:p>
          <a:p>
            <a:pPr lvl="1"/>
            <a:r>
              <a:rPr lang="en-US" sz="2600"/>
              <a:t>Contingency Closure Planning- </a:t>
            </a:r>
            <a:r>
              <a:rPr lang="en-US" sz="2600" i="1"/>
              <a:t>Pat</a:t>
            </a:r>
            <a:endParaRPr lang="en-US" sz="2600" i="1">
              <a:cs typeface="Segoe UI"/>
            </a:endParaRPr>
          </a:p>
          <a:p>
            <a:pPr lvl="1"/>
            <a:r>
              <a:rPr lang="en-US" sz="2600"/>
              <a:t>Other requirements, IHE Reporting Portal –</a:t>
            </a:r>
            <a:r>
              <a:rPr lang="en-US" sz="2600" i="1"/>
              <a:t>Dena</a:t>
            </a:r>
            <a:r>
              <a:rPr lang="en-US" sz="2600" i="1">
                <a:solidFill>
                  <a:srgbClr val="00B050"/>
                </a:solidFill>
              </a:rPr>
              <a:t> </a:t>
            </a:r>
            <a:endParaRPr lang="en-US" sz="2600" i="1">
              <a:solidFill>
                <a:srgbClr val="00B050"/>
              </a:solidFill>
              <a:cs typeface="Segoe UI"/>
            </a:endParaRPr>
          </a:p>
          <a:p>
            <a:pPr marL="457200" lvl="1" indent="0">
              <a:buClr>
                <a:srgbClr val="F37121"/>
              </a:buClr>
              <a:buNone/>
            </a:pPr>
            <a:endParaRPr lang="en-US" sz="2600" i="1">
              <a:solidFill>
                <a:srgbClr val="00B050"/>
              </a:solidFill>
              <a:cs typeface="Segoe UI"/>
            </a:endParaRPr>
          </a:p>
          <a:p>
            <a:pPr indent="-318770"/>
            <a:r>
              <a:rPr lang="en-US" sz="3400">
                <a:effectLst>
                  <a:outerShdw blurRad="38100" dist="38100" dir="2700000" algn="tl">
                    <a:srgbClr val="000000">
                      <a:alpha val="43137"/>
                    </a:srgbClr>
                  </a:outerShdw>
                </a:effectLst>
              </a:rPr>
              <a:t>Recommendations, Next Steps</a:t>
            </a:r>
            <a:endParaRPr lang="en-US" sz="3400">
              <a:cs typeface="Segoe UI"/>
            </a:endParaRPr>
          </a:p>
          <a:p>
            <a:pPr indent="-318770"/>
            <a:endParaRPr lang="en-US">
              <a:solidFill>
                <a:srgbClr val="00B050"/>
              </a:solidFill>
              <a:highlight>
                <a:srgbClr val="FFFF00"/>
              </a:highlight>
              <a:cs typeface="Segoe UI"/>
            </a:endParaRPr>
          </a:p>
          <a:p>
            <a:endParaRPr lang="en-US" sz="3000"/>
          </a:p>
        </p:txBody>
      </p:sp>
      <p:sp>
        <p:nvSpPr>
          <p:cNvPr id="3" name="Text Placeholder 2">
            <a:extLst>
              <a:ext uri="{FF2B5EF4-FFF2-40B4-BE49-F238E27FC236}">
                <a16:creationId xmlns:a16="http://schemas.microsoft.com/office/drawing/2014/main" id="{2376BAF9-5EA7-4E48-99EB-D4DDCA132A32}"/>
              </a:ext>
            </a:extLst>
          </p:cNvPr>
          <p:cNvSpPr>
            <a:spLocks noGrp="1"/>
          </p:cNvSpPr>
          <p:nvPr>
            <p:ph type="body" sz="quarter" idx="13"/>
          </p:nvPr>
        </p:nvSpPr>
        <p:spPr/>
        <p:txBody>
          <a:bodyPr/>
          <a:lstStyle/>
          <a:p>
            <a:endParaRPr lang="en-US" i="1"/>
          </a:p>
        </p:txBody>
      </p:sp>
      <p:sp>
        <p:nvSpPr>
          <p:cNvPr id="4" name="Title 3">
            <a:extLst>
              <a:ext uri="{FF2B5EF4-FFF2-40B4-BE49-F238E27FC236}">
                <a16:creationId xmlns:a16="http://schemas.microsoft.com/office/drawing/2014/main" id="{40D8E81E-08A8-49C3-BC2B-1FF6AB0C7C64}"/>
              </a:ext>
            </a:extLst>
          </p:cNvPr>
          <p:cNvSpPr>
            <a:spLocks noGrp="1"/>
          </p:cNvSpPr>
          <p:nvPr>
            <p:ph type="title"/>
          </p:nvPr>
        </p:nvSpPr>
        <p:spPr/>
        <p:txBody>
          <a:bodyPr/>
          <a:lstStyle/>
          <a:p>
            <a:r>
              <a:rPr lang="en-US"/>
              <a:t>Agenda</a:t>
            </a:r>
            <a:endParaRPr lang="en-US">
              <a:solidFill>
                <a:srgbClr val="00B050"/>
              </a:solidFill>
              <a:cs typeface="Segoe UI Bold"/>
            </a:endParaRPr>
          </a:p>
        </p:txBody>
      </p:sp>
    </p:spTree>
    <p:extLst>
      <p:ext uri="{BB962C8B-B14F-4D97-AF65-F5344CB8AC3E}">
        <p14:creationId xmlns:p14="http://schemas.microsoft.com/office/powerpoint/2010/main" val="1579519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9BF6CB-39A3-4F20-ACFC-10AB2310FAE0}"/>
              </a:ext>
            </a:extLst>
          </p:cNvPr>
          <p:cNvSpPr>
            <a:spLocks noGrp="1"/>
          </p:cNvSpPr>
          <p:nvPr>
            <p:ph idx="1"/>
          </p:nvPr>
        </p:nvSpPr>
        <p:spPr>
          <a:xfrm>
            <a:off x="109888" y="1477702"/>
            <a:ext cx="8763000" cy="5227898"/>
          </a:xfrm>
        </p:spPr>
        <p:txBody>
          <a:bodyPr/>
          <a:lstStyle/>
          <a:p>
            <a:pPr>
              <a:buFont typeface="Wingdings" panose="05000000000000000000" pitchFamily="2" charset="2"/>
              <a:buChar char="ü"/>
            </a:pPr>
            <a:r>
              <a:rPr lang="en-US" sz="2000"/>
              <a:t>Process Managed by Cross-functional Regulatory Ream</a:t>
            </a:r>
          </a:p>
          <a:p>
            <a:pPr lvl="1">
              <a:buFont typeface="Wingdings" panose="05000000000000000000" pitchFamily="2" charset="2"/>
              <a:buChar char="§"/>
            </a:pPr>
            <a:r>
              <a:rPr lang="en-US" sz="1600">
                <a:effectLst>
                  <a:outerShdw blurRad="38100" dist="38100" dir="2700000" algn="tl">
                    <a:srgbClr val="000000">
                      <a:alpha val="43137"/>
                    </a:srgbClr>
                  </a:outerShdw>
                </a:effectLst>
              </a:rPr>
              <a:t>Legal-</a:t>
            </a:r>
            <a:r>
              <a:rPr lang="en-US" sz="1600"/>
              <a:t> notice drafting; project management; external communications/tech assistance</a:t>
            </a:r>
          </a:p>
          <a:p>
            <a:pPr lvl="1">
              <a:buFont typeface="Wingdings" panose="05000000000000000000" pitchFamily="2" charset="2"/>
              <a:buChar char="§"/>
            </a:pPr>
            <a:r>
              <a:rPr lang="en-US" sz="1600">
                <a:effectLst>
                  <a:outerShdw blurRad="38100" dist="38100" dir="2700000" algn="tl">
                    <a:srgbClr val="000000">
                      <a:alpha val="43137"/>
                    </a:srgbClr>
                  </a:outerShdw>
                </a:effectLst>
              </a:rPr>
              <a:t>ANF</a:t>
            </a:r>
            <a:r>
              <a:rPr lang="en-US" sz="1600"/>
              <a:t>- financial screenings and assessments; risk mitigation review/ monitoring</a:t>
            </a:r>
          </a:p>
          <a:p>
            <a:pPr lvl="1">
              <a:buFont typeface="Wingdings" panose="05000000000000000000" pitchFamily="2" charset="2"/>
              <a:buChar char="§"/>
            </a:pPr>
            <a:r>
              <a:rPr lang="en-US" sz="1600">
                <a:effectLst>
                  <a:outerShdw blurRad="38100" dist="38100" dir="2700000" algn="tl">
                    <a:srgbClr val="000000">
                      <a:alpha val="43137"/>
                    </a:srgbClr>
                  </a:outerShdw>
                </a:effectLst>
              </a:rPr>
              <a:t>Academic Affairs- </a:t>
            </a:r>
            <a:r>
              <a:rPr lang="en-US" sz="1600"/>
              <a:t>contingency closure planning; risk mitigation review/ monitoring</a:t>
            </a:r>
          </a:p>
          <a:p>
            <a:pPr lvl="1">
              <a:buFont typeface="Wingdings" panose="05000000000000000000" pitchFamily="2" charset="2"/>
              <a:buChar char="§"/>
            </a:pPr>
            <a:r>
              <a:rPr lang="en-US" sz="1600">
                <a:effectLst>
                  <a:outerShdw blurRad="38100" dist="38100" dir="2700000" algn="tl">
                    <a:srgbClr val="000000">
                      <a:alpha val="43137"/>
                    </a:srgbClr>
                  </a:outerShdw>
                </a:effectLst>
              </a:rPr>
              <a:t>ALL-</a:t>
            </a:r>
            <a:r>
              <a:rPr lang="en-US" sz="1600"/>
              <a:t> team members met weekly, participated in </a:t>
            </a:r>
            <a:r>
              <a:rPr lang="en-US" sz="1600" u="sng"/>
              <a:t>all</a:t>
            </a:r>
            <a:r>
              <a:rPr lang="en-US" sz="1600"/>
              <a:t> phases of processes/ deliberations</a:t>
            </a:r>
          </a:p>
          <a:p>
            <a:pPr marL="457200" lvl="1" indent="0">
              <a:buNone/>
            </a:pPr>
            <a:endParaRPr lang="en-US" sz="2000"/>
          </a:p>
          <a:p>
            <a:pPr indent="-318770">
              <a:buFont typeface="Wingdings" panose="05000000000000000000" pitchFamily="2" charset="2"/>
              <a:buChar char="ü"/>
            </a:pPr>
            <a:r>
              <a:rPr lang="en-US" sz="2000"/>
              <a:t>Established external &amp; internal communication protocols; templates; data trackers; IHE reporting portal; website</a:t>
            </a:r>
            <a:endParaRPr lang="en-US" sz="2000">
              <a:cs typeface="Segoe UI"/>
            </a:endParaRPr>
          </a:p>
          <a:p>
            <a:pPr marL="457200" lvl="1" indent="0">
              <a:buNone/>
            </a:pPr>
            <a:endParaRPr lang="en-US" sz="1600">
              <a:cs typeface="Segoe UI"/>
            </a:endParaRPr>
          </a:p>
          <a:p>
            <a:pPr>
              <a:buFont typeface="Wingdings" panose="05000000000000000000" pitchFamily="2" charset="2"/>
              <a:buChar char="ü"/>
            </a:pPr>
            <a:r>
              <a:rPr lang="en-US" sz="2000"/>
              <a:t>Adapted financial screening workbooks; created risk mitigation assessment summaries for Commissioner approval</a:t>
            </a:r>
          </a:p>
          <a:p>
            <a:pPr marL="119062" indent="0">
              <a:buNone/>
            </a:pPr>
            <a:endParaRPr lang="en-US" sz="2000"/>
          </a:p>
          <a:p>
            <a:pPr>
              <a:buFont typeface="Wingdings" panose="05000000000000000000" pitchFamily="2" charset="2"/>
              <a:buChar char="ü"/>
            </a:pPr>
            <a:r>
              <a:rPr lang="en-US" sz="2000"/>
              <a:t>Established and Convened Commissioner’s Advisory Committee</a:t>
            </a:r>
            <a:endParaRPr lang="en-US" sz="1800"/>
          </a:p>
          <a:p>
            <a:pPr lvl="1"/>
            <a:r>
              <a:rPr lang="en-US" sz="1600"/>
              <a:t>Quarterly and as needed touchpoints</a:t>
            </a:r>
          </a:p>
          <a:p>
            <a:pPr marL="460375" lvl="1" indent="-347663">
              <a:spcAft>
                <a:spcPts val="600"/>
              </a:spcAft>
              <a:buFont typeface="Wingdings" panose="05000000000000000000" pitchFamily="2" charset="2"/>
              <a:buChar char="ü"/>
            </a:pPr>
            <a:endParaRPr lang="en-US" sz="1800"/>
          </a:p>
          <a:p>
            <a:pPr marL="460375" lvl="1" indent="-347663">
              <a:spcAft>
                <a:spcPts val="600"/>
              </a:spcAft>
              <a:buFont typeface="Wingdings" panose="05000000000000000000" pitchFamily="2" charset="2"/>
              <a:buChar char="Ø"/>
            </a:pPr>
            <a:endParaRPr lang="en-US" sz="1800"/>
          </a:p>
          <a:p>
            <a:pPr marL="460375" lvl="1" indent="-347663">
              <a:spcAft>
                <a:spcPts val="600"/>
              </a:spcAft>
              <a:buFont typeface="Wingdings" panose="05000000000000000000" pitchFamily="2" charset="2"/>
              <a:buChar char="ü"/>
            </a:pPr>
            <a:endParaRPr lang="en-US" sz="1800"/>
          </a:p>
        </p:txBody>
      </p:sp>
      <p:sp>
        <p:nvSpPr>
          <p:cNvPr id="3" name="Text Placeholder 2">
            <a:extLst>
              <a:ext uri="{FF2B5EF4-FFF2-40B4-BE49-F238E27FC236}">
                <a16:creationId xmlns:a16="http://schemas.microsoft.com/office/drawing/2014/main" id="{3B560814-609F-4DC2-9AFC-634B5E4AFC04}"/>
              </a:ext>
            </a:extLst>
          </p:cNvPr>
          <p:cNvSpPr>
            <a:spLocks noGrp="1"/>
          </p:cNvSpPr>
          <p:nvPr>
            <p:ph type="body" sz="quarter" idx="13"/>
          </p:nvPr>
        </p:nvSpPr>
        <p:spPr/>
        <p:txBody>
          <a:bodyPr/>
          <a:lstStyle/>
          <a:p>
            <a:r>
              <a:rPr lang="en-US"/>
              <a:t>Year 1 FARM Implementation</a:t>
            </a:r>
          </a:p>
        </p:txBody>
      </p:sp>
      <p:sp>
        <p:nvSpPr>
          <p:cNvPr id="4" name="Title 3">
            <a:extLst>
              <a:ext uri="{FF2B5EF4-FFF2-40B4-BE49-F238E27FC236}">
                <a16:creationId xmlns:a16="http://schemas.microsoft.com/office/drawing/2014/main" id="{458E6D54-6416-4A0D-801F-4968685CDEDC}"/>
              </a:ext>
            </a:extLst>
          </p:cNvPr>
          <p:cNvSpPr>
            <a:spLocks noGrp="1"/>
          </p:cNvSpPr>
          <p:nvPr>
            <p:ph type="title"/>
          </p:nvPr>
        </p:nvSpPr>
        <p:spPr>
          <a:xfrm>
            <a:off x="228600" y="686765"/>
            <a:ext cx="8915400" cy="684835"/>
          </a:xfrm>
        </p:spPr>
        <p:txBody>
          <a:bodyPr/>
          <a:lstStyle/>
          <a:p>
            <a:br>
              <a:rPr lang="en-US" sz="2600" b="1"/>
            </a:br>
            <a:r>
              <a:rPr lang="en-US" sz="2600" b="1"/>
              <a:t>Operationalizing FARM: Internal Business Processes</a:t>
            </a:r>
            <a:br>
              <a:rPr lang="en-US" sz="2600" b="1"/>
            </a:br>
            <a:endParaRPr lang="en-US" sz="2600"/>
          </a:p>
        </p:txBody>
      </p:sp>
    </p:spTree>
    <p:extLst>
      <p:ext uri="{BB962C8B-B14F-4D97-AF65-F5344CB8AC3E}">
        <p14:creationId xmlns:p14="http://schemas.microsoft.com/office/powerpoint/2010/main" val="3810975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773091D9-5272-459C-8B93-79862BD3EDAD}"/>
              </a:ext>
            </a:extLst>
          </p:cNvPr>
          <p:cNvGraphicFramePr>
            <a:graphicFrameLocks noGrp="1"/>
          </p:cNvGraphicFramePr>
          <p:nvPr>
            <p:ph idx="1"/>
            <p:extLst>
              <p:ext uri="{D42A27DB-BD31-4B8C-83A1-F6EECF244321}">
                <p14:modId xmlns:p14="http://schemas.microsoft.com/office/powerpoint/2010/main" val="612762085"/>
              </p:ext>
            </p:extLst>
          </p:nvPr>
        </p:nvGraphicFramePr>
        <p:xfrm>
          <a:off x="381000" y="1600200"/>
          <a:ext cx="9372600"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a:extLst>
              <a:ext uri="{FF2B5EF4-FFF2-40B4-BE49-F238E27FC236}">
                <a16:creationId xmlns:a16="http://schemas.microsoft.com/office/drawing/2014/main" id="{5686208D-8716-42D7-9B1D-3828BCC78B7F}"/>
              </a:ext>
            </a:extLst>
          </p:cNvPr>
          <p:cNvSpPr txBox="1"/>
          <p:nvPr/>
        </p:nvSpPr>
        <p:spPr>
          <a:xfrm>
            <a:off x="304800" y="5029200"/>
            <a:ext cx="1371600" cy="1077218"/>
          </a:xfrm>
          <a:prstGeom prst="rect">
            <a:avLst/>
          </a:prstGeom>
          <a:ln>
            <a:solidFill>
              <a:schemeClr val="bg1">
                <a:lumMod val="5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600" b="1">
                <a:solidFill>
                  <a:schemeClr val="bg1">
                    <a:lumMod val="50000"/>
                  </a:schemeClr>
                </a:solidFill>
                <a:latin typeface="+mn-lt"/>
              </a:rPr>
              <a:t>May 2020 </a:t>
            </a:r>
            <a:r>
              <a:rPr lang="en-US" sz="1200">
                <a:solidFill>
                  <a:schemeClr val="bg1">
                    <a:lumMod val="50000"/>
                  </a:schemeClr>
                </a:solidFill>
                <a:latin typeface="+mn-lt"/>
              </a:rPr>
              <a:t>Advisory Committee Touchpoint-Orientation</a:t>
            </a:r>
          </a:p>
        </p:txBody>
      </p:sp>
      <p:sp>
        <p:nvSpPr>
          <p:cNvPr id="11" name="TextBox 10">
            <a:extLst>
              <a:ext uri="{FF2B5EF4-FFF2-40B4-BE49-F238E27FC236}">
                <a16:creationId xmlns:a16="http://schemas.microsoft.com/office/drawing/2014/main" id="{E76F17F9-E3EA-46A7-9013-0EB3C0B4B9E7}"/>
              </a:ext>
            </a:extLst>
          </p:cNvPr>
          <p:cNvSpPr txBox="1"/>
          <p:nvPr/>
        </p:nvSpPr>
        <p:spPr>
          <a:xfrm>
            <a:off x="7162800" y="5016137"/>
            <a:ext cx="1752600" cy="892552"/>
          </a:xfrm>
          <a:prstGeom prst="rect">
            <a:avLst/>
          </a:prstGeom>
          <a:ln>
            <a:solidFill>
              <a:schemeClr val="bg1">
                <a:lumMod val="5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600" b="1">
                <a:solidFill>
                  <a:schemeClr val="bg1">
                    <a:lumMod val="50000"/>
                  </a:schemeClr>
                </a:solidFill>
                <a:latin typeface="+mn-lt"/>
              </a:rPr>
              <a:t>September 2020 </a:t>
            </a:r>
            <a:r>
              <a:rPr lang="en-US" sz="1200">
                <a:solidFill>
                  <a:schemeClr val="bg1">
                    <a:lumMod val="50000"/>
                  </a:schemeClr>
                </a:solidFill>
                <a:latin typeface="+mn-lt"/>
              </a:rPr>
              <a:t>Advisory Committee Touchpoint- screening results</a:t>
            </a:r>
          </a:p>
        </p:txBody>
      </p:sp>
      <p:cxnSp>
        <p:nvCxnSpPr>
          <p:cNvPr id="7" name="Connector: Elbow 6">
            <a:extLst>
              <a:ext uri="{FF2B5EF4-FFF2-40B4-BE49-F238E27FC236}">
                <a16:creationId xmlns:a16="http://schemas.microsoft.com/office/drawing/2014/main" id="{B063645E-9362-42EE-81FA-BFDA5D353C0E}"/>
              </a:ext>
            </a:extLst>
          </p:cNvPr>
          <p:cNvCxnSpPr>
            <a:cxnSpLocks/>
            <a:stCxn id="2" idx="3"/>
          </p:cNvCxnSpPr>
          <p:nvPr/>
        </p:nvCxnSpPr>
        <p:spPr>
          <a:xfrm flipV="1">
            <a:off x="1676400" y="4267206"/>
            <a:ext cx="228601" cy="1300603"/>
          </a:xfrm>
          <a:prstGeom prst="bentConnector2">
            <a:avLst/>
          </a:prstGeom>
          <a:ln w="28575">
            <a:solidFill>
              <a:schemeClr val="bg1">
                <a:lumMod val="50000"/>
              </a:schemeClr>
            </a:solidFill>
            <a:prstDash val="solid"/>
            <a:headEnd type="none" w="med" len="med"/>
            <a:tailEnd type="oval" w="lg" len="lg"/>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8DEBDC28-EAC8-4E92-923E-26F70920F641}"/>
              </a:ext>
            </a:extLst>
          </p:cNvPr>
          <p:cNvSpPr>
            <a:spLocks noGrp="1"/>
          </p:cNvSpPr>
          <p:nvPr>
            <p:ph type="body" sz="quarter" idx="13"/>
          </p:nvPr>
        </p:nvSpPr>
        <p:spPr/>
        <p:txBody>
          <a:bodyPr/>
          <a:lstStyle/>
          <a:p>
            <a:endParaRPr lang="en-US"/>
          </a:p>
          <a:p>
            <a:endParaRPr lang="en-US"/>
          </a:p>
        </p:txBody>
      </p:sp>
      <p:sp>
        <p:nvSpPr>
          <p:cNvPr id="4" name="Title 3">
            <a:extLst>
              <a:ext uri="{FF2B5EF4-FFF2-40B4-BE49-F238E27FC236}">
                <a16:creationId xmlns:a16="http://schemas.microsoft.com/office/drawing/2014/main" id="{C1E26A9B-12CB-4D67-9019-B05D8759B3CF}"/>
              </a:ext>
            </a:extLst>
          </p:cNvPr>
          <p:cNvSpPr>
            <a:spLocks noGrp="1"/>
          </p:cNvSpPr>
          <p:nvPr>
            <p:ph type="title"/>
          </p:nvPr>
        </p:nvSpPr>
        <p:spPr>
          <a:xfrm>
            <a:off x="381000" y="381000"/>
            <a:ext cx="8382000" cy="838200"/>
          </a:xfrm>
        </p:spPr>
        <p:txBody>
          <a:bodyPr/>
          <a:lstStyle/>
          <a:p>
            <a:r>
              <a:rPr lang="en-US" sz="3600"/>
              <a:t>Year 1 Timeline Overview </a:t>
            </a:r>
            <a:r>
              <a:rPr lang="en-US" sz="3600">
                <a:solidFill>
                  <a:srgbClr val="FFFFFF"/>
                </a:solidFill>
              </a:rPr>
              <a:t> </a:t>
            </a:r>
            <a:endParaRPr lang="en-US" sz="3600">
              <a:solidFill>
                <a:srgbClr val="FFFF00"/>
              </a:solidFill>
              <a:cs typeface="Segoe UI Bold"/>
            </a:endParaRPr>
          </a:p>
        </p:txBody>
      </p:sp>
      <p:cxnSp>
        <p:nvCxnSpPr>
          <p:cNvPr id="10" name="Connector: Elbow 9">
            <a:extLst>
              <a:ext uri="{FF2B5EF4-FFF2-40B4-BE49-F238E27FC236}">
                <a16:creationId xmlns:a16="http://schemas.microsoft.com/office/drawing/2014/main" id="{355E6A6F-CB6A-401C-80B4-B1BD2EE85C32}"/>
              </a:ext>
            </a:extLst>
          </p:cNvPr>
          <p:cNvCxnSpPr>
            <a:cxnSpLocks/>
            <a:stCxn id="11" idx="1"/>
          </p:cNvCxnSpPr>
          <p:nvPr/>
        </p:nvCxnSpPr>
        <p:spPr>
          <a:xfrm rot="10800000">
            <a:off x="6934200" y="4267203"/>
            <a:ext cx="228600" cy="1195211"/>
          </a:xfrm>
          <a:prstGeom prst="bentConnector2">
            <a:avLst/>
          </a:prstGeom>
          <a:ln w="28575">
            <a:solidFill>
              <a:schemeClr val="bg1">
                <a:lumMod val="50000"/>
              </a:schemeClr>
            </a:solidFill>
            <a:prstDash val="solid"/>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7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D1DB5419-1A76-460F-B55B-220E431825BD}"/>
              </a:ext>
            </a:extLst>
          </p:cNvPr>
          <p:cNvSpPr txBox="1"/>
          <p:nvPr/>
        </p:nvSpPr>
        <p:spPr>
          <a:xfrm>
            <a:off x="381000" y="5410200"/>
            <a:ext cx="1752600" cy="707886"/>
          </a:xfrm>
          <a:prstGeom prst="rect">
            <a:avLst/>
          </a:prstGeom>
          <a:ln>
            <a:solidFill>
              <a:schemeClr val="bg1">
                <a:lumMod val="5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600" b="1">
                <a:solidFill>
                  <a:schemeClr val="bg1">
                    <a:lumMod val="50000"/>
                  </a:schemeClr>
                </a:solidFill>
                <a:latin typeface="+mn-lt"/>
              </a:rPr>
              <a:t>November 2020 </a:t>
            </a:r>
            <a:r>
              <a:rPr lang="en-US" sz="1200">
                <a:solidFill>
                  <a:schemeClr val="bg1">
                    <a:lumMod val="50000"/>
                  </a:schemeClr>
                </a:solidFill>
                <a:latin typeface="+mn-lt"/>
              </a:rPr>
              <a:t>Advisory Committee Touchpoint</a:t>
            </a:r>
          </a:p>
        </p:txBody>
      </p:sp>
      <p:cxnSp>
        <p:nvCxnSpPr>
          <p:cNvPr id="10" name="Connector: Elbow 9">
            <a:extLst>
              <a:ext uri="{FF2B5EF4-FFF2-40B4-BE49-F238E27FC236}">
                <a16:creationId xmlns:a16="http://schemas.microsoft.com/office/drawing/2014/main" id="{C33BBEE3-5E0D-4DA4-A9F9-C74B06E054F6}"/>
              </a:ext>
            </a:extLst>
          </p:cNvPr>
          <p:cNvCxnSpPr>
            <a:cxnSpLocks/>
            <a:stCxn id="9" idx="0"/>
          </p:cNvCxnSpPr>
          <p:nvPr/>
        </p:nvCxnSpPr>
        <p:spPr>
          <a:xfrm rot="5400000" flipH="1" flipV="1">
            <a:off x="685801" y="4838699"/>
            <a:ext cx="1143000" cy="2"/>
          </a:xfrm>
          <a:prstGeom prst="bentConnector3">
            <a:avLst>
              <a:gd name="adj1" fmla="val 50000"/>
            </a:avLst>
          </a:prstGeom>
          <a:ln w="28575">
            <a:solidFill>
              <a:schemeClr val="bg1">
                <a:lumMod val="50000"/>
              </a:schemeClr>
            </a:solidFill>
            <a:prstDash val="solid"/>
            <a:tailEnd type="oval" w="lg" len="lg"/>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3EFBD35C-94F2-44AE-90E9-412ADFFE1B9D}"/>
              </a:ext>
            </a:extLst>
          </p:cNvPr>
          <p:cNvSpPr txBox="1"/>
          <p:nvPr/>
        </p:nvSpPr>
        <p:spPr>
          <a:xfrm>
            <a:off x="4305306" y="5410200"/>
            <a:ext cx="1600188" cy="707886"/>
          </a:xfrm>
          <a:prstGeom prst="rect">
            <a:avLst/>
          </a:prstGeom>
          <a:ln>
            <a:solidFill>
              <a:schemeClr val="bg1">
                <a:lumMod val="50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600" b="1">
                <a:solidFill>
                  <a:schemeClr val="bg1">
                    <a:lumMod val="50000"/>
                  </a:schemeClr>
                </a:solidFill>
                <a:latin typeface="+mn-lt"/>
              </a:rPr>
              <a:t>Spring 2021</a:t>
            </a:r>
          </a:p>
          <a:p>
            <a:r>
              <a:rPr lang="en-US" sz="1200">
                <a:solidFill>
                  <a:schemeClr val="bg1">
                    <a:lumMod val="50000"/>
                  </a:schemeClr>
                </a:solidFill>
                <a:latin typeface="+mn-lt"/>
              </a:rPr>
              <a:t>Advisory Committee Touchpoint</a:t>
            </a:r>
          </a:p>
        </p:txBody>
      </p:sp>
      <p:cxnSp>
        <p:nvCxnSpPr>
          <p:cNvPr id="22" name="Connector: Elbow 21">
            <a:extLst>
              <a:ext uri="{FF2B5EF4-FFF2-40B4-BE49-F238E27FC236}">
                <a16:creationId xmlns:a16="http://schemas.microsoft.com/office/drawing/2014/main" id="{42048633-DD86-4BF7-A098-2B86DF851AF8}"/>
              </a:ext>
            </a:extLst>
          </p:cNvPr>
          <p:cNvCxnSpPr>
            <a:cxnSpLocks/>
          </p:cNvCxnSpPr>
          <p:nvPr/>
        </p:nvCxnSpPr>
        <p:spPr>
          <a:xfrm rot="5400000" flipH="1" flipV="1">
            <a:off x="4505326" y="4838699"/>
            <a:ext cx="1143000" cy="2"/>
          </a:xfrm>
          <a:prstGeom prst="bentConnector3">
            <a:avLst>
              <a:gd name="adj1" fmla="val 50000"/>
            </a:avLst>
          </a:prstGeom>
          <a:ln w="28575">
            <a:solidFill>
              <a:schemeClr val="bg1">
                <a:lumMod val="50000"/>
              </a:schemeClr>
            </a:solidFill>
            <a:prstDash val="solid"/>
            <a:tailEnd type="oval" w="lg" len="lg"/>
          </a:ln>
        </p:spPr>
        <p:style>
          <a:lnRef idx="1">
            <a:schemeClr val="accent1"/>
          </a:lnRef>
          <a:fillRef idx="0">
            <a:schemeClr val="accent1"/>
          </a:fillRef>
          <a:effectRef idx="0">
            <a:schemeClr val="accent1"/>
          </a:effectRef>
          <a:fontRef idx="minor">
            <a:schemeClr val="tx1"/>
          </a:fontRef>
        </p:style>
      </p:cxnSp>
      <p:sp>
        <p:nvSpPr>
          <p:cNvPr id="3" name="Text Placeholder 2">
            <a:extLst>
              <a:ext uri="{FF2B5EF4-FFF2-40B4-BE49-F238E27FC236}">
                <a16:creationId xmlns:a16="http://schemas.microsoft.com/office/drawing/2014/main" id="{8DEBDC28-EAC8-4E92-923E-26F70920F641}"/>
              </a:ext>
            </a:extLst>
          </p:cNvPr>
          <p:cNvSpPr>
            <a:spLocks noGrp="1"/>
          </p:cNvSpPr>
          <p:nvPr>
            <p:ph type="body" sz="quarter" idx="13"/>
          </p:nvPr>
        </p:nvSpPr>
        <p:spPr/>
        <p:txBody>
          <a:bodyPr/>
          <a:lstStyle/>
          <a:p>
            <a:endParaRPr lang="en-US"/>
          </a:p>
          <a:p>
            <a:endParaRPr lang="en-US"/>
          </a:p>
        </p:txBody>
      </p:sp>
      <p:sp>
        <p:nvSpPr>
          <p:cNvPr id="2" name="Rectangle 1">
            <a:extLst>
              <a:ext uri="{FF2B5EF4-FFF2-40B4-BE49-F238E27FC236}">
                <a16:creationId xmlns:a16="http://schemas.microsoft.com/office/drawing/2014/main" id="{2362B66F-1BF3-480B-A2C9-888CFEDE74EF}"/>
              </a:ext>
            </a:extLst>
          </p:cNvPr>
          <p:cNvSpPr/>
          <p:nvPr/>
        </p:nvSpPr>
        <p:spPr>
          <a:xfrm>
            <a:off x="0" y="3962400"/>
            <a:ext cx="533400" cy="533400"/>
          </a:xfrm>
          <a:prstGeom prst="rect">
            <a:avLst/>
          </a:prstGeom>
          <a:solidFill>
            <a:srgbClr val="CBE3CF"/>
          </a:solidFill>
          <a:ln w="38100">
            <a:solidFill>
              <a:srgbClr val="CBE3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3">
            <a:extLst>
              <a:ext uri="{FF2B5EF4-FFF2-40B4-BE49-F238E27FC236}">
                <a16:creationId xmlns:a16="http://schemas.microsoft.com/office/drawing/2014/main" id="{AC19F86D-9A46-4BBB-A788-4E1B7E94F024}"/>
              </a:ext>
            </a:extLst>
          </p:cNvPr>
          <p:cNvSpPr txBox="1">
            <a:spLocks/>
          </p:cNvSpPr>
          <p:nvPr/>
        </p:nvSpPr>
        <p:spPr bwMode="auto">
          <a:xfrm>
            <a:off x="914400" y="320814"/>
            <a:ext cx="8382000" cy="83820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lvl1pPr algn="l" rtl="0" eaLnBrk="1" fontAlgn="base" hangingPunct="1">
              <a:spcBef>
                <a:spcPct val="0"/>
              </a:spcBef>
              <a:spcAft>
                <a:spcPct val="0"/>
              </a:spcAft>
              <a:defRPr sz="40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a:lstStyle>
          <a:p>
            <a:r>
              <a:rPr lang="en-US" sz="3600"/>
              <a:t>Year 1 Timeline Overview </a:t>
            </a:r>
            <a:endParaRPr lang="en-US" sz="3600">
              <a:solidFill>
                <a:srgbClr val="FFFF00"/>
              </a:solidFill>
              <a:cs typeface="Segoe UI Bold"/>
            </a:endParaRPr>
          </a:p>
        </p:txBody>
      </p:sp>
      <p:graphicFrame>
        <p:nvGraphicFramePr>
          <p:cNvPr id="5" name="Content Placeholder 4">
            <a:extLst>
              <a:ext uri="{FF2B5EF4-FFF2-40B4-BE49-F238E27FC236}">
                <a16:creationId xmlns:a16="http://schemas.microsoft.com/office/drawing/2014/main" id="{773091D9-5272-459C-8B93-79862BD3EDAD}"/>
              </a:ext>
            </a:extLst>
          </p:cNvPr>
          <p:cNvGraphicFramePr>
            <a:graphicFrameLocks noGrp="1"/>
          </p:cNvGraphicFramePr>
          <p:nvPr>
            <p:ph idx="1"/>
            <p:extLst>
              <p:ext uri="{D42A27DB-BD31-4B8C-83A1-F6EECF244321}">
                <p14:modId xmlns:p14="http://schemas.microsoft.com/office/powerpoint/2010/main" val="1056419331"/>
              </p:ext>
            </p:extLst>
          </p:nvPr>
        </p:nvGraphicFramePr>
        <p:xfrm>
          <a:off x="381000" y="1600200"/>
          <a:ext cx="8305800" cy="5257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59976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BBB9C0-ADA3-40EF-81F0-D04D4538B77D}"/>
              </a:ext>
            </a:extLst>
          </p:cNvPr>
          <p:cNvSpPr>
            <a:spLocks noGrp="1"/>
          </p:cNvSpPr>
          <p:nvPr>
            <p:ph idx="1"/>
          </p:nvPr>
        </p:nvSpPr>
        <p:spPr>
          <a:xfrm>
            <a:off x="381000" y="1371600"/>
            <a:ext cx="8382000" cy="5486400"/>
          </a:xfrm>
        </p:spPr>
        <p:txBody>
          <a:bodyPr/>
          <a:lstStyle/>
          <a:p>
            <a:pPr marL="460375" lvl="1" indent="-347663">
              <a:spcAft>
                <a:spcPts val="600"/>
              </a:spcAft>
              <a:buFont typeface="Wingdings" panose="05000000000000000000" pitchFamily="2" charset="2"/>
              <a:buChar char="Ø"/>
            </a:pPr>
            <a:r>
              <a:rPr lang="en-US" sz="1800" b="1"/>
              <a:t>Screenings and Assessments, </a:t>
            </a:r>
          </a:p>
          <a:p>
            <a:pPr marL="725488" lvl="2" indent="-347663">
              <a:spcAft>
                <a:spcPts val="600"/>
              </a:spcAft>
              <a:buFont typeface="Wingdings" panose="05000000000000000000" pitchFamily="2" charset="2"/>
              <a:buChar char="§"/>
            </a:pPr>
            <a:r>
              <a:rPr lang="en-US" sz="1500"/>
              <a:t>Phase 1- received screening results from NECHE </a:t>
            </a:r>
            <a:r>
              <a:rPr lang="en-US" sz="1500">
                <a:effectLst>
                  <a:outerShdw blurRad="38100" dist="38100" dir="2700000" algn="tl">
                    <a:srgbClr val="000000">
                      <a:alpha val="43137"/>
                    </a:srgbClr>
                  </a:outerShdw>
                </a:effectLst>
              </a:rPr>
              <a:t>(April 27); </a:t>
            </a:r>
            <a:r>
              <a:rPr lang="en-US" sz="1500"/>
              <a:t>DHE conducted non-NECHE IHE screenings </a:t>
            </a:r>
          </a:p>
          <a:p>
            <a:pPr marL="725488" lvl="2" indent="-347663">
              <a:spcAft>
                <a:spcPts val="600"/>
              </a:spcAft>
              <a:buFont typeface="Wingdings" panose="05000000000000000000" pitchFamily="2" charset="2"/>
              <a:buChar char="§"/>
            </a:pPr>
            <a:r>
              <a:rPr lang="en-US" sz="1500"/>
              <a:t>Phase 2- Protracted discussions with NECHE on screening results </a:t>
            </a:r>
            <a:r>
              <a:rPr lang="en-US" sz="1500">
                <a:effectLst>
                  <a:outerShdw blurRad="38100" dist="38100" dir="2700000" algn="tl">
                    <a:srgbClr val="000000">
                      <a:alpha val="43137"/>
                    </a:srgbClr>
                  </a:outerShdw>
                </a:effectLst>
              </a:rPr>
              <a:t>(April- June)</a:t>
            </a:r>
          </a:p>
          <a:p>
            <a:pPr marL="725488" lvl="2" indent="-347663">
              <a:spcAft>
                <a:spcPts val="600"/>
              </a:spcAft>
              <a:buFont typeface="Wingdings" panose="05000000000000000000" pitchFamily="2" charset="2"/>
              <a:buChar char="§"/>
            </a:pPr>
            <a:r>
              <a:rPr lang="en-US" sz="1500"/>
              <a:t>Phase 3- DHE initiated screening result review with IHEs that screened-in </a:t>
            </a:r>
            <a:r>
              <a:rPr lang="en-US" sz="1500">
                <a:effectLst>
                  <a:outerShdw blurRad="38100" dist="38100" dir="2700000" algn="tl">
                    <a:srgbClr val="000000">
                      <a:alpha val="43137"/>
                    </a:srgbClr>
                  </a:outerShdw>
                </a:effectLst>
              </a:rPr>
              <a:t>(June)</a:t>
            </a:r>
          </a:p>
          <a:p>
            <a:pPr marL="725488" lvl="2" indent="-347663">
              <a:spcAft>
                <a:spcPts val="600"/>
              </a:spcAft>
              <a:buFont typeface="Wingdings" panose="05000000000000000000" pitchFamily="2" charset="2"/>
              <a:buChar char="§"/>
            </a:pPr>
            <a:r>
              <a:rPr lang="en-US" sz="1500"/>
              <a:t>Phase 4- DHE either advanced IHES to Risk-Mitigation </a:t>
            </a:r>
            <a:r>
              <a:rPr lang="en-US" sz="1500" u="sng"/>
              <a:t>and</a:t>
            </a:r>
            <a:r>
              <a:rPr lang="en-US" sz="1500"/>
              <a:t> Contingency Closure Planning, or notified IHEs that “no further action is warranted” </a:t>
            </a:r>
            <a:r>
              <a:rPr lang="en-US" sz="1500">
                <a:effectLst>
                  <a:outerShdw blurRad="38100" dist="38100" dir="2700000" algn="tl">
                    <a:srgbClr val="000000">
                      <a:alpha val="43137"/>
                    </a:srgbClr>
                  </a:outerShdw>
                </a:effectLst>
              </a:rPr>
              <a:t>(Early October)</a:t>
            </a:r>
          </a:p>
          <a:p>
            <a:pPr marL="460375" lvl="1" indent="-347663">
              <a:spcAft>
                <a:spcPts val="600"/>
              </a:spcAft>
              <a:buFont typeface="Wingdings" panose="05000000000000000000" pitchFamily="2" charset="2"/>
              <a:buChar char="Ø"/>
            </a:pPr>
            <a:r>
              <a:rPr lang="en-US" sz="1800" b="1"/>
              <a:t>Review of Risk Mitigation Plans,  </a:t>
            </a:r>
          </a:p>
          <a:p>
            <a:pPr marL="725488" lvl="2" indent="-347663">
              <a:spcAft>
                <a:spcPts val="600"/>
              </a:spcAft>
              <a:buFont typeface="Wingdings" panose="05000000000000000000" pitchFamily="2" charset="2"/>
              <a:buChar char="§"/>
            </a:pPr>
            <a:r>
              <a:rPr lang="en-US" sz="1500"/>
              <a:t>Phase 5- DHE receives, reviews Risk Mitigation plans from identified IHEs </a:t>
            </a:r>
            <a:r>
              <a:rPr lang="en-US" sz="1500">
                <a:effectLst>
                  <a:outerShdw blurRad="38100" dist="38100" dir="2700000" algn="tl">
                    <a:srgbClr val="000000">
                      <a:alpha val="43137"/>
                    </a:srgbClr>
                  </a:outerShdw>
                </a:effectLst>
              </a:rPr>
              <a:t>(Late October)</a:t>
            </a:r>
          </a:p>
          <a:p>
            <a:pPr marL="725488" lvl="2" indent="-347663">
              <a:spcAft>
                <a:spcPts val="600"/>
              </a:spcAft>
              <a:buFont typeface="Wingdings" panose="05000000000000000000" pitchFamily="2" charset="2"/>
              <a:buChar char="§"/>
            </a:pPr>
            <a:r>
              <a:rPr lang="en-US" sz="1500"/>
              <a:t>Phase 6- Determinations made on sufficiency of risk mitigation plans based on information received and the 18-month rule; all IHEs advanced to quarterly reporting and continued contingency closure planning </a:t>
            </a:r>
            <a:r>
              <a:rPr lang="en-US" sz="1500">
                <a:effectLst>
                  <a:outerShdw blurRad="38100" dist="38100" dir="2700000" algn="tl">
                    <a:srgbClr val="000000">
                      <a:alpha val="43137"/>
                    </a:srgbClr>
                  </a:outerShdw>
                </a:effectLst>
              </a:rPr>
              <a:t>(December 2020</a:t>
            </a:r>
            <a:r>
              <a:rPr lang="en-US" sz="1500"/>
              <a:t>).</a:t>
            </a:r>
          </a:p>
          <a:p>
            <a:pPr marL="460375" lvl="1" indent="-347663">
              <a:spcAft>
                <a:spcPts val="600"/>
              </a:spcAft>
              <a:buFont typeface="Wingdings" panose="05000000000000000000" pitchFamily="2" charset="2"/>
              <a:buChar char="Ø"/>
            </a:pPr>
            <a:r>
              <a:rPr lang="en-US" sz="1800" b="1"/>
              <a:t>Risk Mitigation Monitoring</a:t>
            </a:r>
          </a:p>
          <a:p>
            <a:pPr marL="725488" lvl="2" indent="-347663">
              <a:spcAft>
                <a:spcPts val="600"/>
              </a:spcAft>
              <a:buFont typeface="Wingdings" panose="05000000000000000000" pitchFamily="2" charset="2"/>
              <a:buChar char="§"/>
            </a:pPr>
            <a:r>
              <a:rPr lang="en-US" sz="1500"/>
              <a:t>Phase 7- Quarterly report reviews, ongoing monitoring &amp; contingency planning</a:t>
            </a:r>
          </a:p>
          <a:p>
            <a:pPr>
              <a:buFont typeface="Wingdings" panose="05000000000000000000" pitchFamily="2" charset="2"/>
              <a:buChar char="Ø"/>
            </a:pPr>
            <a:r>
              <a:rPr lang="en-US" sz="1800" b="1"/>
              <a:t>Contingency Closure Planning</a:t>
            </a:r>
          </a:p>
          <a:p>
            <a:pPr lvl="1">
              <a:buFont typeface="Wingdings" panose="05000000000000000000" pitchFamily="2" charset="2"/>
              <a:buChar char="§"/>
            </a:pPr>
            <a:r>
              <a:rPr lang="en-US" sz="1500"/>
              <a:t>Initiated at Phase 4, continues as IHE advance through process</a:t>
            </a:r>
          </a:p>
        </p:txBody>
      </p:sp>
      <p:sp>
        <p:nvSpPr>
          <p:cNvPr id="3" name="Text Placeholder 2">
            <a:extLst>
              <a:ext uri="{FF2B5EF4-FFF2-40B4-BE49-F238E27FC236}">
                <a16:creationId xmlns:a16="http://schemas.microsoft.com/office/drawing/2014/main" id="{051E0FBD-DC62-4A8A-9165-FFA8B84E2812}"/>
              </a:ext>
            </a:extLst>
          </p:cNvPr>
          <p:cNvSpPr>
            <a:spLocks noGrp="1"/>
          </p:cNvSpPr>
          <p:nvPr>
            <p:ph type="body" sz="quarter" idx="13"/>
          </p:nvPr>
        </p:nvSpPr>
        <p:spPr/>
        <p:txBody>
          <a:bodyPr/>
          <a:lstStyle/>
          <a:p>
            <a:pPr indent="-318770"/>
            <a:endParaRPr lang="en-US">
              <a:cs typeface="Segoe UI Bold"/>
            </a:endParaRPr>
          </a:p>
          <a:p>
            <a:endParaRPr lang="en-US"/>
          </a:p>
        </p:txBody>
      </p:sp>
      <p:sp>
        <p:nvSpPr>
          <p:cNvPr id="4" name="Title 3">
            <a:extLst>
              <a:ext uri="{FF2B5EF4-FFF2-40B4-BE49-F238E27FC236}">
                <a16:creationId xmlns:a16="http://schemas.microsoft.com/office/drawing/2014/main" id="{DE2E761C-2BFC-4F2B-93C6-0E7BF4887926}"/>
              </a:ext>
            </a:extLst>
          </p:cNvPr>
          <p:cNvSpPr>
            <a:spLocks noGrp="1"/>
          </p:cNvSpPr>
          <p:nvPr>
            <p:ph type="title"/>
          </p:nvPr>
        </p:nvSpPr>
        <p:spPr/>
        <p:txBody>
          <a:bodyPr/>
          <a:lstStyle/>
          <a:p>
            <a:r>
              <a:rPr lang="en-US" sz="3600"/>
              <a:t>FARM Process- Summary Slide</a:t>
            </a:r>
            <a:endParaRPr lang="en-US" sz="3600">
              <a:solidFill>
                <a:srgbClr val="FFFF00"/>
              </a:solidFill>
              <a:cs typeface="Segoe UI Bold"/>
            </a:endParaRPr>
          </a:p>
        </p:txBody>
      </p:sp>
    </p:spTree>
    <p:extLst>
      <p:ext uri="{BB962C8B-B14F-4D97-AF65-F5344CB8AC3E}">
        <p14:creationId xmlns:p14="http://schemas.microsoft.com/office/powerpoint/2010/main" val="791355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AB7930-9213-4997-95F7-F227406D2249}"/>
              </a:ext>
            </a:extLst>
          </p:cNvPr>
          <p:cNvSpPr>
            <a:spLocks noGrp="1"/>
          </p:cNvSpPr>
          <p:nvPr>
            <p:ph idx="1"/>
          </p:nvPr>
        </p:nvSpPr>
        <p:spPr>
          <a:xfrm>
            <a:off x="304800" y="1447800"/>
            <a:ext cx="8458200" cy="5029200"/>
          </a:xfrm>
        </p:spPr>
        <p:txBody>
          <a:bodyPr/>
          <a:lstStyle/>
          <a:p>
            <a:r>
              <a:rPr lang="en-US" sz="1800"/>
              <a:t>All 85 Independent Institutions of Higher Education (IHEs) located in MA and authorized to grant degrees were screened </a:t>
            </a:r>
          </a:p>
          <a:p>
            <a:pPr lvl="1"/>
            <a:r>
              <a:rPr lang="en-US" sz="1600"/>
              <a:t>70 IHEs screened by NECHE, pursuant to MOU</a:t>
            </a:r>
          </a:p>
          <a:p>
            <a:pPr lvl="1"/>
            <a:r>
              <a:rPr lang="en-US" sz="1600"/>
              <a:t>15 IHEs screened by the DHE </a:t>
            </a:r>
          </a:p>
          <a:p>
            <a:r>
              <a:rPr lang="en-US" sz="1800"/>
              <a:t>Same screening methodology used by NECHE and DHE, with four key financial health elements:</a:t>
            </a:r>
          </a:p>
          <a:p>
            <a:pPr lvl="1"/>
            <a:r>
              <a:rPr lang="en-US" sz="1600"/>
              <a:t>Enrollment / Market Revenue – 4 metrics</a:t>
            </a:r>
          </a:p>
          <a:p>
            <a:pPr lvl="1"/>
            <a:r>
              <a:rPr lang="en-US" sz="1600"/>
              <a:t>Cash Flow Sufficiency – 3 metrics</a:t>
            </a:r>
          </a:p>
          <a:p>
            <a:pPr lvl="1"/>
            <a:r>
              <a:rPr lang="en-US" sz="1600"/>
              <a:t>Liquidity – 2 metrics</a:t>
            </a:r>
          </a:p>
          <a:p>
            <a:pPr lvl="1"/>
            <a:r>
              <a:rPr lang="en-US" sz="1600"/>
              <a:t>Wealth – 3 metrics</a:t>
            </a:r>
          </a:p>
          <a:p>
            <a:r>
              <a:rPr lang="en-US" sz="1800"/>
              <a:t>ARFE report required by NECHE when 4 or more metrics fall below set thresholds (“red flag”), with at least one red flag in the market or cash flow category.</a:t>
            </a:r>
          </a:p>
          <a:p>
            <a:r>
              <a:rPr lang="en-US" sz="1800"/>
              <a:t>At least one “red flag” in enrollment/market revenue or cash flow sufficiency weights these factors more heavily than wealth or liquidity. </a:t>
            </a:r>
          </a:p>
          <a:p>
            <a:pPr marL="119062" indent="0">
              <a:buNone/>
            </a:pPr>
            <a:endParaRPr lang="en-US"/>
          </a:p>
        </p:txBody>
      </p:sp>
      <p:sp>
        <p:nvSpPr>
          <p:cNvPr id="4" name="Title 3">
            <a:extLst>
              <a:ext uri="{FF2B5EF4-FFF2-40B4-BE49-F238E27FC236}">
                <a16:creationId xmlns:a16="http://schemas.microsoft.com/office/drawing/2014/main" id="{6ABEDAFB-7540-41E3-A548-0DC7F2FA0E54}"/>
              </a:ext>
            </a:extLst>
          </p:cNvPr>
          <p:cNvSpPr>
            <a:spLocks noGrp="1"/>
          </p:cNvSpPr>
          <p:nvPr>
            <p:ph type="title"/>
          </p:nvPr>
        </p:nvSpPr>
        <p:spPr/>
        <p:txBody>
          <a:bodyPr/>
          <a:lstStyle/>
          <a:p>
            <a:r>
              <a:rPr lang="en-US"/>
              <a:t>Financial Screenings </a:t>
            </a:r>
            <a:endParaRPr lang="en-US">
              <a:solidFill>
                <a:srgbClr val="FFFF00"/>
              </a:solidFill>
              <a:cs typeface="Segoe UI Bold"/>
            </a:endParaRPr>
          </a:p>
        </p:txBody>
      </p:sp>
    </p:spTree>
    <p:extLst>
      <p:ext uri="{BB962C8B-B14F-4D97-AF65-F5344CB8AC3E}">
        <p14:creationId xmlns:p14="http://schemas.microsoft.com/office/powerpoint/2010/main" val="439247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498749E15F9B4458F426DD1A8ED9547" ma:contentTypeVersion="13" ma:contentTypeDescription="Create a new document." ma:contentTypeScope="" ma:versionID="b28f5867065dfa097b509a1a6c3e484d">
  <xsd:schema xmlns:xsd="http://www.w3.org/2001/XMLSchema" xmlns:xs="http://www.w3.org/2001/XMLSchema" xmlns:p="http://schemas.microsoft.com/office/2006/metadata/properties" xmlns:ns1="http://schemas.microsoft.com/sharepoint/v3" xmlns:ns2="81724087-4734-4c97-a161-42774965159c" xmlns:ns3="d2723c30-6204-4949-b924-d29eb2d07b24" targetNamespace="http://schemas.microsoft.com/office/2006/metadata/properties" ma:root="true" ma:fieldsID="eadd21a786e80a9acd66bb6bd9ff78a7" ns1:_="" ns2:_="" ns3:_="">
    <xsd:import namespace="http://schemas.microsoft.com/sharepoint/v3"/>
    <xsd:import namespace="81724087-4734-4c97-a161-42774965159c"/>
    <xsd:import namespace="d2723c30-6204-4949-b924-d29eb2d07b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724087-4734-4c97-a161-427749651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2723c30-6204-4949-b924-d29eb2d07b2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d2723c30-6204-4949-b924-d29eb2d07b24">
      <UserInfo>
        <DisplayName>Santiago, Carlos (DHE)</DisplayName>
        <AccountId>41</AccountId>
        <AccountType/>
      </UserInfo>
      <UserInfo>
        <DisplayName>Marshall, Patricia (DHE)</DisplayName>
        <AccountId>43</AccountId>
        <AccountType/>
      </UserInfo>
      <UserInfo>
        <DisplayName>Simard, Thomas J. (DHE)</DisplayName>
        <AccountId>32</AccountId>
        <AccountType/>
      </UserInfo>
      <UserInfo>
        <DisplayName>Nally, Alex (DHE)</DisplayName>
        <AccountId>82</AccountId>
        <AccountType/>
      </UserInfo>
      <UserInfo>
        <DisplayName>Quiroz-Livanis, Elena (DHE)</DisplayName>
        <AccountId>27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6D9519-A433-4AE3-A33F-75A335B8A760}">
  <ds:schemaRefs>
    <ds:schemaRef ds:uri="81724087-4734-4c97-a161-42774965159c"/>
    <ds:schemaRef ds:uri="d2723c30-6204-4949-b924-d29eb2d07b2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A9499AF-DE4E-4F9E-B004-8593C65C3F7C}">
  <ds:schemaRefs>
    <ds:schemaRef ds:uri="http://schemas.microsoft.com/sharepoint/v3"/>
    <ds:schemaRef ds:uri="http://purl.org/dc/terms/"/>
    <ds:schemaRef ds:uri="http://schemas.microsoft.com/office/2006/documentManagement/types"/>
    <ds:schemaRef ds:uri="http://purl.org/dc/dcmitype/"/>
    <ds:schemaRef ds:uri="d2723c30-6204-4949-b924-d29eb2d07b24"/>
    <ds:schemaRef ds:uri="http://purl.org/dc/elements/1.1/"/>
    <ds:schemaRef ds:uri="http://schemas.microsoft.com/office/2006/metadata/properties"/>
    <ds:schemaRef ds:uri="81724087-4734-4c97-a161-42774965159c"/>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3E66599E-6884-43E4-8E48-B498D5C7C0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DHE PowerPoint 2017</Template>
  <TotalTime>0</TotalTime>
  <Words>2373</Words>
  <Application>Microsoft Office PowerPoint</Application>
  <PresentationFormat>On-screen Show (4:3)</PresentationFormat>
  <Paragraphs>257</Paragraphs>
  <Slides>24</Slides>
  <Notes>24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24</vt:i4>
      </vt:variant>
    </vt:vector>
  </HeadingPairs>
  <TitlesOfParts>
    <vt:vector size="35" baseType="lpstr">
      <vt:lpstr>Arial</vt:lpstr>
      <vt:lpstr>Calibri</vt:lpstr>
      <vt:lpstr>Corbel</vt:lpstr>
      <vt:lpstr>Franklin Gothic Demi</vt:lpstr>
      <vt:lpstr>Segoe UI</vt:lpstr>
      <vt:lpstr>Segoe UI Bold</vt:lpstr>
      <vt:lpstr>Wingdings</vt:lpstr>
      <vt:lpstr>Wingdings 2</vt:lpstr>
      <vt:lpstr>Wingdings 3</vt:lpstr>
      <vt:lpstr>Wingdings,Sans-Serif</vt:lpstr>
      <vt:lpstr>DHE PowerPoint</vt:lpstr>
      <vt:lpstr>Financial Assessment and Risk Monitoring (FARM) of Independent Institutions:  Year 1 Review </vt:lpstr>
      <vt:lpstr>Overview: MA FARM Law</vt:lpstr>
      <vt:lpstr>Timeline Overview</vt:lpstr>
      <vt:lpstr>Agenda</vt:lpstr>
      <vt:lpstr> Operationalizing FARM: Internal Business Processes </vt:lpstr>
      <vt:lpstr>Year 1 Timeline Overview  </vt:lpstr>
      <vt:lpstr>PowerPoint Presentation</vt:lpstr>
      <vt:lpstr>FARM Process- Summary Slide</vt:lpstr>
      <vt:lpstr>Financial Screenings </vt:lpstr>
      <vt:lpstr>Financial Screenings </vt:lpstr>
      <vt:lpstr>Financial Screenings</vt:lpstr>
      <vt:lpstr>Financial Screenings- Observations</vt:lpstr>
      <vt:lpstr>Financial Assessments and Risk Monitoring- Observations</vt:lpstr>
      <vt:lpstr>Contingency Closure Planning </vt:lpstr>
      <vt:lpstr>Contingency Closure Planning- Observations</vt:lpstr>
      <vt:lpstr>Overview: MA Law on Annual Financial Assessments-  DENA</vt:lpstr>
      <vt:lpstr>The Other Legal Requirements-</vt:lpstr>
      <vt:lpstr>The Other Legal Requirements</vt:lpstr>
      <vt:lpstr>FY22 Responses, Recommendations and Next Steps</vt:lpstr>
      <vt:lpstr>Year 1 Issues  Year 2 Approaches </vt:lpstr>
      <vt:lpstr>Additional Recommendations</vt:lpstr>
      <vt:lpstr>Next Steps and Key Issues for FY22</vt:lpstr>
      <vt:lpstr>Discussion</vt:lpstr>
      <vt:lpstr>External Communications &amp;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TBF PowerPoint Slides</dc:title>
  <dc:creator>Nally, Alex (DHE)</dc:creator>
  <cp:lastModifiedBy>Chadha, Suchita (DHE)</cp:lastModifiedBy>
  <cp:revision>2</cp:revision>
  <cp:lastPrinted>2021-06-19T15:12:24Z</cp:lastPrinted>
  <dcterms:created xsi:type="dcterms:W3CDTF">2019-04-24T18:11:44Z</dcterms:created>
  <dcterms:modified xsi:type="dcterms:W3CDTF">2021-06-22T20:30:53Z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0x0101009498749E15F9B4458F426DD1A8ED9547</vt:lpwstr>
  </property>
</Properties>
</file>